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Century Gothic Paneuropean" charset="1" panose="020B0502020202020204"/>
      <p:regular r:id="rId20"/>
    </p:embeddedFont>
    <p:embeddedFont>
      <p:font typeface="Croogla Bold" charset="1" panose="02000000000000000000"/>
      <p:regular r:id="rId21"/>
    </p:embeddedFont>
    <p:embeddedFont>
      <p:font typeface="Century Gothic Paneuropean Bold" charset="1" panose="020B0702020202020204"/>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 Id="rId8" Target="../media/image21.png" Type="http://schemas.openxmlformats.org/officeDocument/2006/relationships/image"/><Relationship Id="rId9" Target="../media/image2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2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24.png" Type="http://schemas.openxmlformats.org/officeDocument/2006/relationships/image"/><Relationship Id="rId9" Target="../media/image2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 Id="rId8"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 Id="rId8" Target="../media/image19.png" Type="http://schemas.openxmlformats.org/officeDocument/2006/relationships/image"/><Relationship Id="rId9" Target="../media/image2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33173"/>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1C75FF"/>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5400000">
            <a:off x="13077825" y="1028700"/>
            <a:ext cx="6172200" cy="4114800"/>
          </a:xfrm>
          <a:custGeom>
            <a:avLst/>
            <a:gdLst/>
            <a:ahLst/>
            <a:cxnLst/>
            <a:rect r="r" b="b" t="t" l="l"/>
            <a:pathLst>
              <a:path h="4114800" w="6172200">
                <a:moveTo>
                  <a:pt x="0" y="0"/>
                </a:moveTo>
                <a:lnTo>
                  <a:pt x="6172200" y="0"/>
                </a:lnTo>
                <a:lnTo>
                  <a:pt x="6172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0" y="6172200"/>
            <a:ext cx="6172200" cy="4114800"/>
          </a:xfrm>
          <a:custGeom>
            <a:avLst/>
            <a:gdLst/>
            <a:ahLst/>
            <a:cxnLst/>
            <a:rect r="r" b="b" t="t" l="l"/>
            <a:pathLst>
              <a:path h="4114800" w="6172200">
                <a:moveTo>
                  <a:pt x="6172200" y="0"/>
                </a:moveTo>
                <a:lnTo>
                  <a:pt x="0" y="0"/>
                </a:lnTo>
                <a:lnTo>
                  <a:pt x="0" y="4114800"/>
                </a:lnTo>
                <a:lnTo>
                  <a:pt x="6172200" y="4114800"/>
                </a:lnTo>
                <a:lnTo>
                  <a:pt x="61722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4472067" y="-75137"/>
            <a:ext cx="18921492" cy="1543050"/>
            <a:chOff x="0" y="0"/>
            <a:chExt cx="4983438" cy="406400"/>
          </a:xfrm>
        </p:grpSpPr>
        <p:sp>
          <p:nvSpPr>
            <p:cNvPr name="Freeform 8" id="8"/>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1C75FF"/>
            </a:solidFill>
          </p:spPr>
        </p:sp>
        <p:sp>
          <p:nvSpPr>
            <p:cNvPr name="TextBox 9" id="9"/>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true" flipV="false" rot="0">
            <a:off x="0" y="0"/>
            <a:ext cx="2279859" cy="2279859"/>
          </a:xfrm>
          <a:custGeom>
            <a:avLst/>
            <a:gdLst/>
            <a:ahLst/>
            <a:cxnLst/>
            <a:rect r="r" b="b" t="t" l="l"/>
            <a:pathLst>
              <a:path h="2279859" w="2279859">
                <a:moveTo>
                  <a:pt x="2279859" y="0"/>
                </a:moveTo>
                <a:lnTo>
                  <a:pt x="0" y="0"/>
                </a:lnTo>
                <a:lnTo>
                  <a:pt x="0" y="2279859"/>
                </a:lnTo>
                <a:lnTo>
                  <a:pt x="2279859" y="2279859"/>
                </a:lnTo>
                <a:lnTo>
                  <a:pt x="227985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583472" y="1567247"/>
            <a:ext cx="696388" cy="69638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6008141" y="8007141"/>
            <a:ext cx="2279859" cy="2279859"/>
            <a:chOff x="0" y="0"/>
            <a:chExt cx="3039813" cy="3039813"/>
          </a:xfrm>
        </p:grpSpPr>
        <p:sp>
          <p:nvSpPr>
            <p:cNvPr name="Freeform 15" id="15"/>
            <p:cNvSpPr/>
            <p:nvPr/>
          </p:nvSpPr>
          <p:spPr>
            <a:xfrm flipH="false" flipV="false" rot="0">
              <a:off x="0" y="0"/>
              <a:ext cx="3039813" cy="3039813"/>
            </a:xfrm>
            <a:custGeom>
              <a:avLst/>
              <a:gdLst/>
              <a:ahLst/>
              <a:cxnLst/>
              <a:rect r="r" b="b" t="t" l="l"/>
              <a:pathLst>
                <a:path h="3039813" w="3039813">
                  <a:moveTo>
                    <a:pt x="0" y="0"/>
                  </a:moveTo>
                  <a:lnTo>
                    <a:pt x="3039813" y="0"/>
                  </a:lnTo>
                  <a:lnTo>
                    <a:pt x="3039813" y="3039813"/>
                  </a:lnTo>
                  <a:lnTo>
                    <a:pt x="0" y="30398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6" id="16"/>
            <p:cNvGrpSpPr/>
            <p:nvPr/>
          </p:nvGrpSpPr>
          <p:grpSpPr>
            <a:xfrm rot="0">
              <a:off x="0" y="2111295"/>
              <a:ext cx="928517" cy="928517"/>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F25"/>
              </a:soli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0">
              <a:off x="1971595" y="63500"/>
              <a:ext cx="928517" cy="928517"/>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F25"/>
              </a:solidFill>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22" id="22"/>
          <p:cNvGrpSpPr/>
          <p:nvPr/>
        </p:nvGrpSpPr>
        <p:grpSpPr>
          <a:xfrm rot="0">
            <a:off x="133350" y="28575"/>
            <a:ext cx="696388" cy="696388"/>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5" id="25"/>
          <p:cNvSpPr/>
          <p:nvPr/>
        </p:nvSpPr>
        <p:spPr>
          <a:xfrm flipH="false" flipV="false" rot="0">
            <a:off x="1220621"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6" id="26"/>
          <p:cNvSpPr txBox="true"/>
          <p:nvPr/>
        </p:nvSpPr>
        <p:spPr>
          <a:xfrm rot="0">
            <a:off x="5540197" y="1803118"/>
            <a:ext cx="6637175" cy="1454599"/>
          </a:xfrm>
          <a:prstGeom prst="rect">
            <a:avLst/>
          </a:prstGeom>
        </p:spPr>
        <p:txBody>
          <a:bodyPr anchor="t" rtlCol="false" tIns="0" lIns="0" bIns="0" rIns="0">
            <a:spAutoFit/>
          </a:bodyPr>
          <a:lstStyle/>
          <a:p>
            <a:pPr algn="ctr">
              <a:lnSpc>
                <a:spcPts val="11851"/>
              </a:lnSpc>
              <a:spcBef>
                <a:spcPct val="0"/>
              </a:spcBef>
            </a:pPr>
            <a:r>
              <a:rPr lang="en-US" sz="8465">
                <a:solidFill>
                  <a:srgbClr val="FFFFFF"/>
                </a:solidFill>
                <a:latin typeface="Century Gothic Paneuropean"/>
                <a:ea typeface="Century Gothic Paneuropean"/>
                <a:cs typeface="Century Gothic Paneuropean"/>
                <a:sym typeface="Century Gothic Paneuropean"/>
              </a:rPr>
              <a:t>Tugas Akhir</a:t>
            </a:r>
          </a:p>
        </p:txBody>
      </p:sp>
      <p:grpSp>
        <p:nvGrpSpPr>
          <p:cNvPr name="Group 27" id="27"/>
          <p:cNvGrpSpPr/>
          <p:nvPr/>
        </p:nvGrpSpPr>
        <p:grpSpPr>
          <a:xfrm rot="0">
            <a:off x="8100949" y="458898"/>
            <a:ext cx="1515669" cy="1515669"/>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30" id="30"/>
          <p:cNvSpPr/>
          <p:nvPr/>
        </p:nvSpPr>
        <p:spPr>
          <a:xfrm flipH="false" flipV="false" rot="0">
            <a:off x="8160076" y="518025"/>
            <a:ext cx="1397416" cy="1397416"/>
          </a:xfrm>
          <a:custGeom>
            <a:avLst/>
            <a:gdLst/>
            <a:ahLst/>
            <a:cxnLst/>
            <a:rect r="r" b="b" t="t" l="l"/>
            <a:pathLst>
              <a:path h="1397416" w="1397416">
                <a:moveTo>
                  <a:pt x="0" y="0"/>
                </a:moveTo>
                <a:lnTo>
                  <a:pt x="1397416" y="0"/>
                </a:lnTo>
                <a:lnTo>
                  <a:pt x="1397416" y="1397416"/>
                </a:lnTo>
                <a:lnTo>
                  <a:pt x="0" y="1397416"/>
                </a:lnTo>
                <a:lnTo>
                  <a:pt x="0" y="0"/>
                </a:lnTo>
                <a:close/>
              </a:path>
            </a:pathLst>
          </a:custGeom>
          <a:blipFill>
            <a:blip r:embed="rId8"/>
            <a:stretch>
              <a:fillRect l="0" t="0" r="0" b="0"/>
            </a:stretch>
          </a:blipFill>
        </p:spPr>
      </p:sp>
      <p:sp>
        <p:nvSpPr>
          <p:cNvPr name="TextBox 31" id="31"/>
          <p:cNvSpPr txBox="true"/>
          <p:nvPr/>
        </p:nvSpPr>
        <p:spPr>
          <a:xfrm rot="0">
            <a:off x="2124075" y="3595070"/>
            <a:ext cx="14039850" cy="1998712"/>
          </a:xfrm>
          <a:prstGeom prst="rect">
            <a:avLst/>
          </a:prstGeom>
        </p:spPr>
        <p:txBody>
          <a:bodyPr anchor="t" rtlCol="false" tIns="0" lIns="0" bIns="0" rIns="0">
            <a:spAutoFit/>
          </a:bodyPr>
          <a:lstStyle/>
          <a:p>
            <a:pPr algn="ctr">
              <a:lnSpc>
                <a:spcPts val="14333"/>
              </a:lnSpc>
            </a:pPr>
            <a:r>
              <a:rPr lang="en-US" b="true" sz="16288">
                <a:solidFill>
                  <a:srgbClr val="FFFFFF"/>
                </a:solidFill>
                <a:latin typeface="Croogla Bold"/>
                <a:ea typeface="Croogla Bold"/>
                <a:cs typeface="Croogla Bold"/>
                <a:sym typeface="Croogla Bold"/>
              </a:rPr>
              <a:t>DASAR SISTEM</a:t>
            </a:r>
          </a:p>
        </p:txBody>
      </p:sp>
      <p:sp>
        <p:nvSpPr>
          <p:cNvPr name="TextBox 32" id="32"/>
          <p:cNvSpPr txBox="true"/>
          <p:nvPr/>
        </p:nvSpPr>
        <p:spPr>
          <a:xfrm rot="0">
            <a:off x="2620401" y="6965684"/>
            <a:ext cx="12590934" cy="834989"/>
          </a:xfrm>
          <a:prstGeom prst="rect">
            <a:avLst/>
          </a:prstGeom>
        </p:spPr>
        <p:txBody>
          <a:bodyPr anchor="t" rtlCol="false" tIns="0" lIns="0" bIns="0" rIns="0">
            <a:spAutoFit/>
          </a:bodyPr>
          <a:lstStyle/>
          <a:p>
            <a:pPr algn="ctr">
              <a:lnSpc>
                <a:spcPts val="6891"/>
              </a:lnSpc>
              <a:spcBef>
                <a:spcPct val="0"/>
              </a:spcBef>
            </a:pPr>
            <a:r>
              <a:rPr lang="en-US" b="true" sz="4922">
                <a:solidFill>
                  <a:srgbClr val="233173"/>
                </a:solidFill>
                <a:latin typeface="Century Gothic Paneuropean Bold"/>
                <a:ea typeface="Century Gothic Paneuropean Bold"/>
                <a:cs typeface="Century Gothic Paneuropean Bold"/>
                <a:sym typeface="Century Gothic Paneuropean Bold"/>
              </a:rPr>
              <a:t>     Aplikasi Penghitung Gaji      </a:t>
            </a:r>
          </a:p>
        </p:txBody>
      </p:sp>
      <p:sp>
        <p:nvSpPr>
          <p:cNvPr name="TextBox 33" id="33"/>
          <p:cNvSpPr txBox="true"/>
          <p:nvPr/>
        </p:nvSpPr>
        <p:spPr>
          <a:xfrm rot="0">
            <a:off x="2925873" y="5471748"/>
            <a:ext cx="12124684" cy="1727779"/>
          </a:xfrm>
          <a:prstGeom prst="rect">
            <a:avLst/>
          </a:prstGeom>
        </p:spPr>
        <p:txBody>
          <a:bodyPr anchor="t" rtlCol="false" tIns="0" lIns="0" bIns="0" rIns="0">
            <a:spAutoFit/>
          </a:bodyPr>
          <a:lstStyle/>
          <a:p>
            <a:pPr algn="ctr">
              <a:lnSpc>
                <a:spcPts val="12378"/>
              </a:lnSpc>
            </a:pPr>
            <a:r>
              <a:rPr lang="en-US" b="true" sz="14066">
                <a:solidFill>
                  <a:srgbClr val="FFFFFF"/>
                </a:solidFill>
                <a:latin typeface="Croogla Bold"/>
                <a:ea typeface="Croogla Bold"/>
                <a:cs typeface="Croogla Bold"/>
                <a:sym typeface="Croogla Bold"/>
              </a:rPr>
              <a:t>KOMPUTER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FF9EA"/>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FEBF25"/>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true" flipV="false" rot="0">
            <a:off x="0" y="7002159"/>
            <a:ext cx="4927262" cy="3284841"/>
          </a:xfrm>
          <a:custGeom>
            <a:avLst/>
            <a:gdLst/>
            <a:ahLst/>
            <a:cxnLst/>
            <a:rect r="r" b="b" t="t" l="l"/>
            <a:pathLst>
              <a:path h="3284841" w="4927262">
                <a:moveTo>
                  <a:pt x="4927262" y="0"/>
                </a:moveTo>
                <a:lnTo>
                  <a:pt x="0" y="0"/>
                </a:lnTo>
                <a:lnTo>
                  <a:pt x="0" y="3284841"/>
                </a:lnTo>
                <a:lnTo>
                  <a:pt x="4927262" y="3284841"/>
                </a:lnTo>
                <a:lnTo>
                  <a:pt x="4927262"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111230" y="-395917"/>
            <a:ext cx="2279859" cy="2279859"/>
          </a:xfrm>
          <a:custGeom>
            <a:avLst/>
            <a:gdLst/>
            <a:ahLst/>
            <a:cxnLst/>
            <a:rect r="r" b="b" t="t" l="l"/>
            <a:pathLst>
              <a:path h="2279859" w="2279859">
                <a:moveTo>
                  <a:pt x="2279860" y="0"/>
                </a:moveTo>
                <a:lnTo>
                  <a:pt x="0" y="0"/>
                </a:lnTo>
                <a:lnTo>
                  <a:pt x="0" y="2279860"/>
                </a:lnTo>
                <a:lnTo>
                  <a:pt x="2279860" y="2279860"/>
                </a:lnTo>
                <a:lnTo>
                  <a:pt x="22798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86336" y="1038633"/>
            <a:ext cx="696388" cy="69638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16571367" y="0"/>
            <a:ext cx="1716633" cy="1716633"/>
          </a:xfrm>
          <a:custGeom>
            <a:avLst/>
            <a:gdLst/>
            <a:ahLst/>
            <a:cxnLst/>
            <a:rect r="r" b="b" t="t" l="l"/>
            <a:pathLst>
              <a:path h="1716633" w="1716633">
                <a:moveTo>
                  <a:pt x="0" y="0"/>
                </a:moveTo>
                <a:lnTo>
                  <a:pt x="1716633" y="0"/>
                </a:lnTo>
                <a:lnTo>
                  <a:pt x="1716633" y="1716633"/>
                </a:lnTo>
                <a:lnTo>
                  <a:pt x="0" y="17166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6448602" y="1277550"/>
            <a:ext cx="561848" cy="56184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7641619" y="38424"/>
            <a:ext cx="561848" cy="56184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33350" y="28575"/>
            <a:ext cx="696388" cy="69638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17259300" y="5342241"/>
            <a:ext cx="585498" cy="1659917"/>
          </a:xfrm>
          <a:custGeom>
            <a:avLst/>
            <a:gdLst/>
            <a:ahLst/>
            <a:cxnLst/>
            <a:rect r="r" b="b" t="t" l="l"/>
            <a:pathLst>
              <a:path h="1659917" w="585498">
                <a:moveTo>
                  <a:pt x="0" y="0"/>
                </a:moveTo>
                <a:lnTo>
                  <a:pt x="585498" y="0"/>
                </a:lnTo>
                <a:lnTo>
                  <a:pt x="585498" y="1659918"/>
                </a:lnTo>
                <a:lnTo>
                  <a:pt x="0" y="165991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1" id="21"/>
          <p:cNvSpPr/>
          <p:nvPr/>
        </p:nvSpPr>
        <p:spPr>
          <a:xfrm flipH="false" flipV="false" rot="0">
            <a:off x="1266147" y="1386827"/>
            <a:ext cx="9591639" cy="7201515"/>
          </a:xfrm>
          <a:custGeom>
            <a:avLst/>
            <a:gdLst/>
            <a:ahLst/>
            <a:cxnLst/>
            <a:rect r="r" b="b" t="t" l="l"/>
            <a:pathLst>
              <a:path h="7201515" w="9591639">
                <a:moveTo>
                  <a:pt x="0" y="0"/>
                </a:moveTo>
                <a:lnTo>
                  <a:pt x="9591640" y="0"/>
                </a:lnTo>
                <a:lnTo>
                  <a:pt x="9591640" y="7201515"/>
                </a:lnTo>
                <a:lnTo>
                  <a:pt x="0" y="7201515"/>
                </a:lnTo>
                <a:lnTo>
                  <a:pt x="0" y="0"/>
                </a:lnTo>
                <a:close/>
              </a:path>
            </a:pathLst>
          </a:custGeom>
          <a:blipFill>
            <a:blip r:embed="rId8"/>
            <a:stretch>
              <a:fillRect l="0" t="0" r="0" b="0"/>
            </a:stretch>
          </a:blipFill>
        </p:spPr>
      </p:sp>
      <p:sp>
        <p:nvSpPr>
          <p:cNvPr name="Freeform 22" id="22"/>
          <p:cNvSpPr/>
          <p:nvPr/>
        </p:nvSpPr>
        <p:spPr>
          <a:xfrm flipH="false" flipV="false" rot="0">
            <a:off x="11307471" y="1450219"/>
            <a:ext cx="5702979" cy="7309771"/>
          </a:xfrm>
          <a:custGeom>
            <a:avLst/>
            <a:gdLst/>
            <a:ahLst/>
            <a:cxnLst/>
            <a:rect r="r" b="b" t="t" l="l"/>
            <a:pathLst>
              <a:path h="7309771" w="5702979">
                <a:moveTo>
                  <a:pt x="0" y="0"/>
                </a:moveTo>
                <a:lnTo>
                  <a:pt x="5702979" y="0"/>
                </a:lnTo>
                <a:lnTo>
                  <a:pt x="5702979" y="7309770"/>
                </a:lnTo>
                <a:lnTo>
                  <a:pt x="0" y="7309770"/>
                </a:lnTo>
                <a:lnTo>
                  <a:pt x="0" y="0"/>
                </a:lnTo>
                <a:close/>
              </a:path>
            </a:pathLst>
          </a:custGeom>
          <a:blipFill>
            <a:blip r:embed="rId9"/>
            <a:stretch>
              <a:fillRect l="0" t="0" r="0" b="0"/>
            </a:stretch>
          </a:blipFill>
        </p:spPr>
      </p:sp>
      <p:sp>
        <p:nvSpPr>
          <p:cNvPr name="TextBox 23" id="23"/>
          <p:cNvSpPr txBox="true"/>
          <p:nvPr/>
        </p:nvSpPr>
        <p:spPr>
          <a:xfrm rot="0">
            <a:off x="4456771" y="85432"/>
            <a:ext cx="14147975" cy="1364786"/>
          </a:xfrm>
          <a:prstGeom prst="rect">
            <a:avLst/>
          </a:prstGeom>
        </p:spPr>
        <p:txBody>
          <a:bodyPr anchor="t" rtlCol="false" tIns="0" lIns="0" bIns="0" rIns="0">
            <a:spAutoFit/>
          </a:bodyPr>
          <a:lstStyle/>
          <a:p>
            <a:pPr algn="ctr">
              <a:lnSpc>
                <a:spcPts val="10317"/>
              </a:lnSpc>
            </a:pPr>
            <a:r>
              <a:rPr lang="en-US" b="true" sz="9552">
                <a:solidFill>
                  <a:srgbClr val="233173"/>
                </a:solidFill>
                <a:latin typeface="Croogla Bold"/>
                <a:ea typeface="Croogla Bold"/>
                <a:cs typeface="Croogla Bold"/>
                <a:sym typeface="Croogla Bold"/>
              </a:rPr>
              <a:t>KODE PROGRAM</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33173"/>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1C75FF"/>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2115800" y="6686550"/>
            <a:ext cx="6172200" cy="4114800"/>
          </a:xfrm>
          <a:custGeom>
            <a:avLst/>
            <a:gdLst/>
            <a:ahLst/>
            <a:cxnLst/>
            <a:rect r="r" b="b" t="t" l="l"/>
            <a:pathLst>
              <a:path h="4114800" w="6172200">
                <a:moveTo>
                  <a:pt x="0" y="0"/>
                </a:moveTo>
                <a:lnTo>
                  <a:pt x="6172200" y="0"/>
                </a:lnTo>
                <a:lnTo>
                  <a:pt x="6172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0" y="0"/>
            <a:ext cx="2279859" cy="2279859"/>
          </a:xfrm>
          <a:custGeom>
            <a:avLst/>
            <a:gdLst/>
            <a:ahLst/>
            <a:cxnLst/>
            <a:rect r="r" b="b" t="t" l="l"/>
            <a:pathLst>
              <a:path h="2279859" w="2279859">
                <a:moveTo>
                  <a:pt x="2279859" y="0"/>
                </a:moveTo>
                <a:lnTo>
                  <a:pt x="0" y="0"/>
                </a:lnTo>
                <a:lnTo>
                  <a:pt x="0" y="2279859"/>
                </a:lnTo>
                <a:lnTo>
                  <a:pt x="2279859" y="2279859"/>
                </a:lnTo>
                <a:lnTo>
                  <a:pt x="227985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83472" y="1567247"/>
            <a:ext cx="696388" cy="69638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16008141" y="0"/>
            <a:ext cx="2279859" cy="2279859"/>
          </a:xfrm>
          <a:custGeom>
            <a:avLst/>
            <a:gdLst/>
            <a:ahLst/>
            <a:cxnLst/>
            <a:rect r="r" b="b" t="t" l="l"/>
            <a:pathLst>
              <a:path h="2279859" w="2279859">
                <a:moveTo>
                  <a:pt x="0" y="0"/>
                </a:moveTo>
                <a:lnTo>
                  <a:pt x="2279859" y="0"/>
                </a:lnTo>
                <a:lnTo>
                  <a:pt x="2279859" y="2279859"/>
                </a:lnTo>
                <a:lnTo>
                  <a:pt x="0" y="22798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6008141" y="1583472"/>
            <a:ext cx="696388" cy="69638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7486837" y="47625"/>
            <a:ext cx="696388" cy="69638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33350" y="28575"/>
            <a:ext cx="696388" cy="69638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1220621"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1" id="21"/>
          <p:cNvSpPr/>
          <p:nvPr/>
        </p:nvSpPr>
        <p:spPr>
          <a:xfrm flipH="false" flipV="false" rot="0">
            <a:off x="16533599"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2" id="22"/>
          <p:cNvSpPr/>
          <p:nvPr/>
        </p:nvSpPr>
        <p:spPr>
          <a:xfrm flipH="false" flipV="false" rot="0">
            <a:off x="3086100" y="1931665"/>
            <a:ext cx="12483806" cy="6993273"/>
          </a:xfrm>
          <a:custGeom>
            <a:avLst/>
            <a:gdLst/>
            <a:ahLst/>
            <a:cxnLst/>
            <a:rect r="r" b="b" t="t" l="l"/>
            <a:pathLst>
              <a:path h="6993273" w="12483806">
                <a:moveTo>
                  <a:pt x="0" y="0"/>
                </a:moveTo>
                <a:lnTo>
                  <a:pt x="12483806" y="0"/>
                </a:lnTo>
                <a:lnTo>
                  <a:pt x="12483806" y="6993274"/>
                </a:lnTo>
                <a:lnTo>
                  <a:pt x="0" y="6993274"/>
                </a:lnTo>
                <a:lnTo>
                  <a:pt x="0" y="0"/>
                </a:lnTo>
                <a:close/>
              </a:path>
            </a:pathLst>
          </a:custGeom>
          <a:blipFill>
            <a:blip r:embed="rId8"/>
            <a:stretch>
              <a:fillRect l="0" t="0" r="0" b="0"/>
            </a:stretch>
          </a:blipFill>
        </p:spPr>
      </p:sp>
      <p:sp>
        <p:nvSpPr>
          <p:cNvPr name="TextBox 23" id="23"/>
          <p:cNvSpPr txBox="true"/>
          <p:nvPr/>
        </p:nvSpPr>
        <p:spPr>
          <a:xfrm rot="0">
            <a:off x="2519812" y="566879"/>
            <a:ext cx="13248377" cy="1364786"/>
          </a:xfrm>
          <a:prstGeom prst="rect">
            <a:avLst/>
          </a:prstGeom>
        </p:spPr>
        <p:txBody>
          <a:bodyPr anchor="t" rtlCol="false" tIns="0" lIns="0" bIns="0" rIns="0">
            <a:spAutoFit/>
          </a:bodyPr>
          <a:lstStyle/>
          <a:p>
            <a:pPr algn="ctr">
              <a:lnSpc>
                <a:spcPts val="10317"/>
              </a:lnSpc>
            </a:pPr>
            <a:r>
              <a:rPr lang="en-US" b="true" sz="9552">
                <a:solidFill>
                  <a:srgbClr val="FFFFFF"/>
                </a:solidFill>
                <a:latin typeface="Croogla Bold"/>
                <a:ea typeface="Croogla Bold"/>
                <a:cs typeface="Croogla Bold"/>
                <a:sym typeface="Croogla Bold"/>
              </a:rPr>
              <a:t>TAMPILAN PROGRAM</a:t>
            </a:r>
          </a:p>
        </p:txBody>
      </p:sp>
      <p:sp>
        <p:nvSpPr>
          <p:cNvPr name="TextBox 24" id="24"/>
          <p:cNvSpPr txBox="true"/>
          <p:nvPr/>
        </p:nvSpPr>
        <p:spPr>
          <a:xfrm rot="0">
            <a:off x="-316746" y="9071338"/>
            <a:ext cx="11886340" cy="1215662"/>
          </a:xfrm>
          <a:prstGeom prst="rect">
            <a:avLst/>
          </a:prstGeom>
        </p:spPr>
        <p:txBody>
          <a:bodyPr anchor="t" rtlCol="false" tIns="0" lIns="0" bIns="0" rIns="0">
            <a:spAutoFit/>
          </a:bodyPr>
          <a:lstStyle/>
          <a:p>
            <a:pPr algn="ctr">
              <a:lnSpc>
                <a:spcPts val="9256"/>
              </a:lnSpc>
            </a:pPr>
            <a:r>
              <a:rPr lang="en-US" b="true" sz="8570">
                <a:solidFill>
                  <a:srgbClr val="FFFFFF"/>
                </a:solidFill>
                <a:latin typeface="Croogla Bold"/>
                <a:ea typeface="Croogla Bold"/>
                <a:cs typeface="Croogla Bold"/>
                <a:sym typeface="Croogla Bold"/>
              </a:rPr>
              <a:t>OUTPUT AWAL</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33173"/>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1C75FF"/>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2115800" y="6686550"/>
            <a:ext cx="6172200" cy="4114800"/>
          </a:xfrm>
          <a:custGeom>
            <a:avLst/>
            <a:gdLst/>
            <a:ahLst/>
            <a:cxnLst/>
            <a:rect r="r" b="b" t="t" l="l"/>
            <a:pathLst>
              <a:path h="4114800" w="6172200">
                <a:moveTo>
                  <a:pt x="0" y="0"/>
                </a:moveTo>
                <a:lnTo>
                  <a:pt x="6172200" y="0"/>
                </a:lnTo>
                <a:lnTo>
                  <a:pt x="6172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0" y="0"/>
            <a:ext cx="2279859" cy="2279859"/>
          </a:xfrm>
          <a:custGeom>
            <a:avLst/>
            <a:gdLst/>
            <a:ahLst/>
            <a:cxnLst/>
            <a:rect r="r" b="b" t="t" l="l"/>
            <a:pathLst>
              <a:path h="2279859" w="2279859">
                <a:moveTo>
                  <a:pt x="2279859" y="0"/>
                </a:moveTo>
                <a:lnTo>
                  <a:pt x="0" y="0"/>
                </a:lnTo>
                <a:lnTo>
                  <a:pt x="0" y="2279859"/>
                </a:lnTo>
                <a:lnTo>
                  <a:pt x="2279859" y="2279859"/>
                </a:lnTo>
                <a:lnTo>
                  <a:pt x="227985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83472" y="1567247"/>
            <a:ext cx="696388" cy="69638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16008141" y="0"/>
            <a:ext cx="2279859" cy="2279859"/>
          </a:xfrm>
          <a:custGeom>
            <a:avLst/>
            <a:gdLst/>
            <a:ahLst/>
            <a:cxnLst/>
            <a:rect r="r" b="b" t="t" l="l"/>
            <a:pathLst>
              <a:path h="2279859" w="2279859">
                <a:moveTo>
                  <a:pt x="0" y="0"/>
                </a:moveTo>
                <a:lnTo>
                  <a:pt x="2279859" y="0"/>
                </a:lnTo>
                <a:lnTo>
                  <a:pt x="2279859" y="2279859"/>
                </a:lnTo>
                <a:lnTo>
                  <a:pt x="0" y="22798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6008141" y="1583472"/>
            <a:ext cx="696388" cy="69638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7486837" y="47625"/>
            <a:ext cx="696388" cy="69638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33350" y="28575"/>
            <a:ext cx="696388" cy="69638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1220621"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1" id="21"/>
          <p:cNvSpPr/>
          <p:nvPr/>
        </p:nvSpPr>
        <p:spPr>
          <a:xfrm flipH="false" flipV="false" rot="-5495050">
            <a:off x="10196547" y="2243596"/>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2" id="22"/>
          <p:cNvSpPr/>
          <p:nvPr/>
        </p:nvSpPr>
        <p:spPr>
          <a:xfrm flipH="false" flipV="false" rot="0">
            <a:off x="1220621" y="1915441"/>
            <a:ext cx="7862134" cy="4771109"/>
          </a:xfrm>
          <a:custGeom>
            <a:avLst/>
            <a:gdLst/>
            <a:ahLst/>
            <a:cxnLst/>
            <a:rect r="r" b="b" t="t" l="l"/>
            <a:pathLst>
              <a:path h="4771109" w="7862134">
                <a:moveTo>
                  <a:pt x="0" y="0"/>
                </a:moveTo>
                <a:lnTo>
                  <a:pt x="7862134" y="0"/>
                </a:lnTo>
                <a:lnTo>
                  <a:pt x="7862134" y="4771109"/>
                </a:lnTo>
                <a:lnTo>
                  <a:pt x="0" y="4771109"/>
                </a:lnTo>
                <a:lnTo>
                  <a:pt x="0" y="0"/>
                </a:lnTo>
                <a:close/>
              </a:path>
            </a:pathLst>
          </a:custGeom>
          <a:blipFill>
            <a:blip r:embed="rId8"/>
            <a:stretch>
              <a:fillRect l="-78556" t="-61927" r="0" b="-7960"/>
            </a:stretch>
          </a:blipFill>
        </p:spPr>
      </p:sp>
      <p:sp>
        <p:nvSpPr>
          <p:cNvPr name="Freeform 23" id="23"/>
          <p:cNvSpPr/>
          <p:nvPr/>
        </p:nvSpPr>
        <p:spPr>
          <a:xfrm flipH="false" flipV="false" rot="0">
            <a:off x="10142572" y="4900874"/>
            <a:ext cx="7344265" cy="4531593"/>
          </a:xfrm>
          <a:custGeom>
            <a:avLst/>
            <a:gdLst/>
            <a:ahLst/>
            <a:cxnLst/>
            <a:rect r="r" b="b" t="t" l="l"/>
            <a:pathLst>
              <a:path h="4531593" w="7344265">
                <a:moveTo>
                  <a:pt x="0" y="0"/>
                </a:moveTo>
                <a:lnTo>
                  <a:pt x="7344265" y="0"/>
                </a:lnTo>
                <a:lnTo>
                  <a:pt x="7344265" y="4531594"/>
                </a:lnTo>
                <a:lnTo>
                  <a:pt x="0" y="4531594"/>
                </a:lnTo>
                <a:lnTo>
                  <a:pt x="0" y="0"/>
                </a:lnTo>
                <a:close/>
              </a:path>
            </a:pathLst>
          </a:custGeom>
          <a:blipFill>
            <a:blip r:embed="rId9"/>
            <a:stretch>
              <a:fillRect l="-74648" t="-65345" r="0" b="0"/>
            </a:stretch>
          </a:blipFill>
        </p:spPr>
      </p:sp>
      <p:sp>
        <p:nvSpPr>
          <p:cNvPr name="TextBox 24" id="24"/>
          <p:cNvSpPr txBox="true"/>
          <p:nvPr/>
        </p:nvSpPr>
        <p:spPr>
          <a:xfrm rot="0">
            <a:off x="2519812" y="566879"/>
            <a:ext cx="13248377" cy="1364786"/>
          </a:xfrm>
          <a:prstGeom prst="rect">
            <a:avLst/>
          </a:prstGeom>
        </p:spPr>
        <p:txBody>
          <a:bodyPr anchor="t" rtlCol="false" tIns="0" lIns="0" bIns="0" rIns="0">
            <a:spAutoFit/>
          </a:bodyPr>
          <a:lstStyle/>
          <a:p>
            <a:pPr algn="ctr">
              <a:lnSpc>
                <a:spcPts val="10317"/>
              </a:lnSpc>
            </a:pPr>
            <a:r>
              <a:rPr lang="en-US" b="true" sz="9552">
                <a:solidFill>
                  <a:srgbClr val="FFFFFF"/>
                </a:solidFill>
                <a:latin typeface="Croogla Bold"/>
                <a:ea typeface="Croogla Bold"/>
                <a:cs typeface="Croogla Bold"/>
                <a:sym typeface="Croogla Bold"/>
              </a:rPr>
              <a:t>TAMPILAN PROGRAM</a:t>
            </a:r>
          </a:p>
        </p:txBody>
      </p:sp>
      <p:sp>
        <p:nvSpPr>
          <p:cNvPr name="TextBox 25" id="25"/>
          <p:cNvSpPr txBox="true"/>
          <p:nvPr/>
        </p:nvSpPr>
        <p:spPr>
          <a:xfrm rot="0">
            <a:off x="1139930" y="7084463"/>
            <a:ext cx="9056617" cy="1833073"/>
          </a:xfrm>
          <a:prstGeom prst="rect">
            <a:avLst/>
          </a:prstGeom>
        </p:spPr>
        <p:txBody>
          <a:bodyPr anchor="t" rtlCol="false" tIns="0" lIns="0" bIns="0" rIns="0">
            <a:spAutoFit/>
          </a:bodyPr>
          <a:lstStyle/>
          <a:p>
            <a:pPr algn="l">
              <a:lnSpc>
                <a:spcPts val="7052"/>
              </a:lnSpc>
            </a:pPr>
            <a:r>
              <a:rPr lang="en-US" b="true" sz="6530">
                <a:solidFill>
                  <a:srgbClr val="FFFFFF"/>
                </a:solidFill>
                <a:latin typeface="Croogla Bold"/>
                <a:ea typeface="Croogla Bold"/>
                <a:cs typeface="Croogla Bold"/>
                <a:sym typeface="Croogla Bold"/>
              </a:rPr>
              <a:t>JIKA PENGGUNA MEMILIH 2</a:t>
            </a:r>
          </a:p>
        </p:txBody>
      </p:sp>
      <p:sp>
        <p:nvSpPr>
          <p:cNvPr name="Freeform 26" id="26"/>
          <p:cNvSpPr/>
          <p:nvPr/>
        </p:nvSpPr>
        <p:spPr>
          <a:xfrm flipH="false" flipV="false" rot="5400000">
            <a:off x="8209789" y="6943725"/>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7" id="27"/>
          <p:cNvSpPr txBox="true"/>
          <p:nvPr/>
        </p:nvSpPr>
        <p:spPr>
          <a:xfrm rot="0">
            <a:off x="12035885" y="2467923"/>
            <a:ext cx="9056617" cy="1833073"/>
          </a:xfrm>
          <a:prstGeom prst="rect">
            <a:avLst/>
          </a:prstGeom>
        </p:spPr>
        <p:txBody>
          <a:bodyPr anchor="t" rtlCol="false" tIns="0" lIns="0" bIns="0" rIns="0">
            <a:spAutoFit/>
          </a:bodyPr>
          <a:lstStyle/>
          <a:p>
            <a:pPr algn="l">
              <a:lnSpc>
                <a:spcPts val="7052"/>
              </a:lnSpc>
            </a:pPr>
            <a:r>
              <a:rPr lang="en-US" b="true" sz="6530">
                <a:solidFill>
                  <a:srgbClr val="FFFFFF"/>
                </a:solidFill>
                <a:latin typeface="Croogla Bold"/>
                <a:ea typeface="Croogla Bold"/>
                <a:cs typeface="Croogla Bold"/>
                <a:sym typeface="Croogla Bold"/>
              </a:rPr>
              <a:t>JIKA PENGGUNA MEMILIH 1</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33173"/>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1C75FF"/>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2432546" y="5270770"/>
            <a:ext cx="6172200" cy="4114800"/>
          </a:xfrm>
          <a:custGeom>
            <a:avLst/>
            <a:gdLst/>
            <a:ahLst/>
            <a:cxnLst/>
            <a:rect r="r" b="b" t="t" l="l"/>
            <a:pathLst>
              <a:path h="4114800" w="6172200">
                <a:moveTo>
                  <a:pt x="0" y="0"/>
                </a:moveTo>
                <a:lnTo>
                  <a:pt x="6172200" y="0"/>
                </a:lnTo>
                <a:lnTo>
                  <a:pt x="6172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0" y="6172200"/>
            <a:ext cx="6172200" cy="4114800"/>
          </a:xfrm>
          <a:custGeom>
            <a:avLst/>
            <a:gdLst/>
            <a:ahLst/>
            <a:cxnLst/>
            <a:rect r="r" b="b" t="t" l="l"/>
            <a:pathLst>
              <a:path h="4114800" w="6172200">
                <a:moveTo>
                  <a:pt x="6172200" y="0"/>
                </a:moveTo>
                <a:lnTo>
                  <a:pt x="0" y="0"/>
                </a:lnTo>
                <a:lnTo>
                  <a:pt x="0" y="4114800"/>
                </a:lnTo>
                <a:lnTo>
                  <a:pt x="6172200" y="4114800"/>
                </a:lnTo>
                <a:lnTo>
                  <a:pt x="61722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true" flipV="false" rot="0">
            <a:off x="0" y="0"/>
            <a:ext cx="2279859" cy="2279859"/>
          </a:xfrm>
          <a:custGeom>
            <a:avLst/>
            <a:gdLst/>
            <a:ahLst/>
            <a:cxnLst/>
            <a:rect r="r" b="b" t="t" l="l"/>
            <a:pathLst>
              <a:path h="2279859" w="2279859">
                <a:moveTo>
                  <a:pt x="2279859" y="0"/>
                </a:moveTo>
                <a:lnTo>
                  <a:pt x="0" y="0"/>
                </a:lnTo>
                <a:lnTo>
                  <a:pt x="0" y="2279859"/>
                </a:lnTo>
                <a:lnTo>
                  <a:pt x="2279859" y="2279859"/>
                </a:lnTo>
                <a:lnTo>
                  <a:pt x="227985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1583472" y="1567247"/>
            <a:ext cx="696388" cy="69638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6008141" y="0"/>
            <a:ext cx="2279859" cy="2279859"/>
          </a:xfrm>
          <a:custGeom>
            <a:avLst/>
            <a:gdLst/>
            <a:ahLst/>
            <a:cxnLst/>
            <a:rect r="r" b="b" t="t" l="l"/>
            <a:pathLst>
              <a:path h="2279859" w="2279859">
                <a:moveTo>
                  <a:pt x="0" y="0"/>
                </a:moveTo>
                <a:lnTo>
                  <a:pt x="2279859" y="0"/>
                </a:lnTo>
                <a:lnTo>
                  <a:pt x="2279859" y="2279859"/>
                </a:lnTo>
                <a:lnTo>
                  <a:pt x="0" y="22798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2" id="12"/>
          <p:cNvGrpSpPr/>
          <p:nvPr/>
        </p:nvGrpSpPr>
        <p:grpSpPr>
          <a:xfrm rot="0">
            <a:off x="16008141" y="1583472"/>
            <a:ext cx="696388" cy="696388"/>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7486837" y="47625"/>
            <a:ext cx="696388" cy="69638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8" id="18"/>
          <p:cNvGrpSpPr/>
          <p:nvPr/>
        </p:nvGrpSpPr>
        <p:grpSpPr>
          <a:xfrm rot="0">
            <a:off x="133350" y="28575"/>
            <a:ext cx="696388" cy="696388"/>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1" id="21"/>
          <p:cNvSpPr/>
          <p:nvPr/>
        </p:nvSpPr>
        <p:spPr>
          <a:xfrm flipH="false" flipV="false" rot="0">
            <a:off x="1220621"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2" id="22"/>
          <p:cNvSpPr/>
          <p:nvPr/>
        </p:nvSpPr>
        <p:spPr>
          <a:xfrm flipH="false" flipV="false" rot="0">
            <a:off x="16533599"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3" id="23"/>
          <p:cNvSpPr txBox="true"/>
          <p:nvPr/>
        </p:nvSpPr>
        <p:spPr>
          <a:xfrm rot="0">
            <a:off x="2519812" y="566879"/>
            <a:ext cx="13248377" cy="1364786"/>
          </a:xfrm>
          <a:prstGeom prst="rect">
            <a:avLst/>
          </a:prstGeom>
        </p:spPr>
        <p:txBody>
          <a:bodyPr anchor="t" rtlCol="false" tIns="0" lIns="0" bIns="0" rIns="0">
            <a:spAutoFit/>
          </a:bodyPr>
          <a:lstStyle/>
          <a:p>
            <a:pPr algn="ctr">
              <a:lnSpc>
                <a:spcPts val="10317"/>
              </a:lnSpc>
            </a:pPr>
            <a:r>
              <a:rPr lang="en-US" b="true" sz="9552">
                <a:solidFill>
                  <a:srgbClr val="FFFFFF"/>
                </a:solidFill>
                <a:latin typeface="Croogla Bold"/>
                <a:ea typeface="Croogla Bold"/>
                <a:cs typeface="Croogla Bold"/>
                <a:sym typeface="Croogla Bold"/>
              </a:rPr>
              <a:t>KESIMPULAN</a:t>
            </a:r>
          </a:p>
        </p:txBody>
      </p:sp>
      <p:grpSp>
        <p:nvGrpSpPr>
          <p:cNvPr name="Group 24" id="24"/>
          <p:cNvGrpSpPr/>
          <p:nvPr/>
        </p:nvGrpSpPr>
        <p:grpSpPr>
          <a:xfrm rot="0">
            <a:off x="2279859" y="2263635"/>
            <a:ext cx="12997468" cy="4705995"/>
            <a:chOff x="0" y="0"/>
            <a:chExt cx="3423201" cy="1239439"/>
          </a:xfrm>
        </p:grpSpPr>
        <p:sp>
          <p:nvSpPr>
            <p:cNvPr name="Freeform 25" id="25"/>
            <p:cNvSpPr/>
            <p:nvPr/>
          </p:nvSpPr>
          <p:spPr>
            <a:xfrm flipH="false" flipV="false" rot="0">
              <a:off x="0" y="0"/>
              <a:ext cx="3423202" cy="1239439"/>
            </a:xfrm>
            <a:custGeom>
              <a:avLst/>
              <a:gdLst/>
              <a:ahLst/>
              <a:cxnLst/>
              <a:rect r="r" b="b" t="t" l="l"/>
              <a:pathLst>
                <a:path h="1239439" w="3423202">
                  <a:moveTo>
                    <a:pt x="12509" y="0"/>
                  </a:moveTo>
                  <a:lnTo>
                    <a:pt x="3410693" y="0"/>
                  </a:lnTo>
                  <a:cubicBezTo>
                    <a:pt x="3417601" y="0"/>
                    <a:pt x="3423202" y="5600"/>
                    <a:pt x="3423202" y="12509"/>
                  </a:cubicBezTo>
                  <a:lnTo>
                    <a:pt x="3423202" y="1226930"/>
                  </a:lnTo>
                  <a:cubicBezTo>
                    <a:pt x="3423202" y="1230248"/>
                    <a:pt x="3421884" y="1233430"/>
                    <a:pt x="3419538" y="1235775"/>
                  </a:cubicBezTo>
                  <a:cubicBezTo>
                    <a:pt x="3417192" y="1238121"/>
                    <a:pt x="3414010" y="1239439"/>
                    <a:pt x="3410693" y="1239439"/>
                  </a:cubicBezTo>
                  <a:lnTo>
                    <a:pt x="12509" y="1239439"/>
                  </a:lnTo>
                  <a:cubicBezTo>
                    <a:pt x="9191" y="1239439"/>
                    <a:pt x="6010" y="1238121"/>
                    <a:pt x="3664" y="1235775"/>
                  </a:cubicBezTo>
                  <a:cubicBezTo>
                    <a:pt x="1318" y="1233430"/>
                    <a:pt x="0" y="1230248"/>
                    <a:pt x="0" y="1226930"/>
                  </a:cubicBezTo>
                  <a:lnTo>
                    <a:pt x="0" y="12509"/>
                  </a:lnTo>
                  <a:cubicBezTo>
                    <a:pt x="0" y="9191"/>
                    <a:pt x="1318" y="6010"/>
                    <a:pt x="3664" y="3664"/>
                  </a:cubicBezTo>
                  <a:cubicBezTo>
                    <a:pt x="6010" y="1318"/>
                    <a:pt x="9191" y="0"/>
                    <a:pt x="12509" y="0"/>
                  </a:cubicBezTo>
                  <a:close/>
                </a:path>
              </a:pathLst>
            </a:custGeom>
            <a:solidFill>
              <a:srgbClr val="FFF9EA"/>
            </a:solidFill>
            <a:ln w="66675" cap="rnd">
              <a:solidFill>
                <a:srgbClr val="FEBF25"/>
              </a:solidFill>
              <a:prstDash val="solid"/>
              <a:round/>
            </a:ln>
          </p:spPr>
        </p:sp>
        <p:sp>
          <p:nvSpPr>
            <p:cNvPr name="TextBox 26" id="26"/>
            <p:cNvSpPr txBox="true"/>
            <p:nvPr/>
          </p:nvSpPr>
          <p:spPr>
            <a:xfrm>
              <a:off x="0" y="-38100"/>
              <a:ext cx="3423201" cy="1277539"/>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2842446" y="2829280"/>
            <a:ext cx="11872295" cy="3927153"/>
          </a:xfrm>
          <a:prstGeom prst="rect">
            <a:avLst/>
          </a:prstGeom>
        </p:spPr>
        <p:txBody>
          <a:bodyPr anchor="t" rtlCol="false" tIns="0" lIns="0" bIns="0" rIns="0">
            <a:spAutoFit/>
          </a:bodyPr>
          <a:lstStyle/>
          <a:p>
            <a:pPr algn="just">
              <a:lnSpc>
                <a:spcPts val="3517"/>
              </a:lnSpc>
            </a:pPr>
          </a:p>
          <a:p>
            <a:pPr algn="just">
              <a:lnSpc>
                <a:spcPts val="3517"/>
              </a:lnSpc>
            </a:pPr>
            <a:r>
              <a:rPr lang="en-US" sz="2512" b="true">
                <a:solidFill>
                  <a:srgbClr val="233173"/>
                </a:solidFill>
                <a:latin typeface="Century Gothic Paneuropean Bold"/>
                <a:ea typeface="Century Gothic Paneuropean Bold"/>
                <a:cs typeface="Century Gothic Paneuropean Bold"/>
                <a:sym typeface="Century Gothic Paneuropean Bold"/>
              </a:rPr>
              <a:t>Aplikasi ini dirancang untuk menghitung gaji karyawan secara sederhana dan efisien. Dengan fitur input data karyawan, perhitungan otomatis gaji pokok dan lembur, serta output hasil berupa total gaji dan jam kerja, aplikasi ini membantu divisi HRD dan keuangan dalam pengelolaan penggajian. Meskipun sederhana, aplikasi ini cukup efektif untuk kebutuhan perusahaan kecil hingga menengah.</a:t>
            </a:r>
          </a:p>
          <a:p>
            <a:pPr algn="just">
              <a:lnSpc>
                <a:spcPts val="3517"/>
              </a:lnSpc>
            </a:pPr>
          </a:p>
          <a:p>
            <a:pPr algn="just">
              <a:lnSpc>
                <a:spcPts val="3517"/>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FF9EA"/>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FEBF25"/>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2115800" y="6172200"/>
            <a:ext cx="6172200" cy="4114800"/>
          </a:xfrm>
          <a:custGeom>
            <a:avLst/>
            <a:gdLst/>
            <a:ahLst/>
            <a:cxnLst/>
            <a:rect r="r" b="b" t="t" l="l"/>
            <a:pathLst>
              <a:path h="4114800" w="6172200">
                <a:moveTo>
                  <a:pt x="0" y="0"/>
                </a:moveTo>
                <a:lnTo>
                  <a:pt x="6172200" y="0"/>
                </a:lnTo>
                <a:lnTo>
                  <a:pt x="6172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0" y="6172200"/>
            <a:ext cx="6172200" cy="4114800"/>
          </a:xfrm>
          <a:custGeom>
            <a:avLst/>
            <a:gdLst/>
            <a:ahLst/>
            <a:cxnLst/>
            <a:rect r="r" b="b" t="t" l="l"/>
            <a:pathLst>
              <a:path h="4114800" w="6172200">
                <a:moveTo>
                  <a:pt x="6172200" y="0"/>
                </a:moveTo>
                <a:lnTo>
                  <a:pt x="0" y="0"/>
                </a:lnTo>
                <a:lnTo>
                  <a:pt x="0" y="4114800"/>
                </a:lnTo>
                <a:lnTo>
                  <a:pt x="6172200" y="4114800"/>
                </a:lnTo>
                <a:lnTo>
                  <a:pt x="61722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true" flipV="false" rot="0">
            <a:off x="0" y="0"/>
            <a:ext cx="2279859" cy="2279859"/>
          </a:xfrm>
          <a:custGeom>
            <a:avLst/>
            <a:gdLst/>
            <a:ahLst/>
            <a:cxnLst/>
            <a:rect r="r" b="b" t="t" l="l"/>
            <a:pathLst>
              <a:path h="2279859" w="2279859">
                <a:moveTo>
                  <a:pt x="2279859" y="0"/>
                </a:moveTo>
                <a:lnTo>
                  <a:pt x="0" y="0"/>
                </a:lnTo>
                <a:lnTo>
                  <a:pt x="0" y="2279859"/>
                </a:lnTo>
                <a:lnTo>
                  <a:pt x="2279859" y="2279859"/>
                </a:lnTo>
                <a:lnTo>
                  <a:pt x="227985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1583472" y="1567247"/>
            <a:ext cx="696388" cy="69638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6008141" y="0"/>
            <a:ext cx="2279859" cy="2279859"/>
          </a:xfrm>
          <a:custGeom>
            <a:avLst/>
            <a:gdLst/>
            <a:ahLst/>
            <a:cxnLst/>
            <a:rect r="r" b="b" t="t" l="l"/>
            <a:pathLst>
              <a:path h="2279859" w="2279859">
                <a:moveTo>
                  <a:pt x="0" y="0"/>
                </a:moveTo>
                <a:lnTo>
                  <a:pt x="2279859" y="0"/>
                </a:lnTo>
                <a:lnTo>
                  <a:pt x="2279859" y="2279859"/>
                </a:lnTo>
                <a:lnTo>
                  <a:pt x="0" y="22798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2" id="12"/>
          <p:cNvGrpSpPr/>
          <p:nvPr/>
        </p:nvGrpSpPr>
        <p:grpSpPr>
          <a:xfrm rot="0">
            <a:off x="16008141" y="1583472"/>
            <a:ext cx="696388" cy="696388"/>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7486837" y="47625"/>
            <a:ext cx="696388" cy="69638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8" id="18"/>
          <p:cNvGrpSpPr/>
          <p:nvPr/>
        </p:nvGrpSpPr>
        <p:grpSpPr>
          <a:xfrm rot="0">
            <a:off x="133350" y="28575"/>
            <a:ext cx="696388" cy="696388"/>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1" id="21"/>
          <p:cNvSpPr/>
          <p:nvPr/>
        </p:nvSpPr>
        <p:spPr>
          <a:xfrm flipH="false" flipV="false" rot="0">
            <a:off x="1220621"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2" id="22"/>
          <p:cNvSpPr/>
          <p:nvPr/>
        </p:nvSpPr>
        <p:spPr>
          <a:xfrm flipH="false" flipV="false" rot="0">
            <a:off x="16533599"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3" id="23"/>
          <p:cNvSpPr txBox="true"/>
          <p:nvPr/>
        </p:nvSpPr>
        <p:spPr>
          <a:xfrm rot="0">
            <a:off x="4239165" y="3306685"/>
            <a:ext cx="9809669" cy="3797456"/>
          </a:xfrm>
          <a:prstGeom prst="rect">
            <a:avLst/>
          </a:prstGeom>
        </p:spPr>
        <p:txBody>
          <a:bodyPr anchor="t" rtlCol="false" tIns="0" lIns="0" bIns="0" rIns="0">
            <a:spAutoFit/>
          </a:bodyPr>
          <a:lstStyle/>
          <a:p>
            <a:pPr algn="ctr">
              <a:lnSpc>
                <a:spcPts val="14636"/>
              </a:lnSpc>
            </a:pPr>
            <a:r>
              <a:rPr lang="en-US" b="true" sz="13551">
                <a:solidFill>
                  <a:srgbClr val="233173"/>
                </a:solidFill>
                <a:latin typeface="Croogla Bold"/>
                <a:ea typeface="Croogla Bold"/>
                <a:cs typeface="Croogla Bold"/>
                <a:sym typeface="Croogla Bold"/>
              </a:rPr>
              <a:t>TERIMA KASIH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9EA"/>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FEBF25"/>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2115800" y="6172200"/>
            <a:ext cx="6172200" cy="4114800"/>
          </a:xfrm>
          <a:custGeom>
            <a:avLst/>
            <a:gdLst/>
            <a:ahLst/>
            <a:cxnLst/>
            <a:rect r="r" b="b" t="t" l="l"/>
            <a:pathLst>
              <a:path h="4114800" w="6172200">
                <a:moveTo>
                  <a:pt x="0" y="0"/>
                </a:moveTo>
                <a:lnTo>
                  <a:pt x="6172200" y="0"/>
                </a:lnTo>
                <a:lnTo>
                  <a:pt x="6172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0" y="6172200"/>
            <a:ext cx="6172200" cy="4114800"/>
          </a:xfrm>
          <a:custGeom>
            <a:avLst/>
            <a:gdLst/>
            <a:ahLst/>
            <a:cxnLst/>
            <a:rect r="r" b="b" t="t" l="l"/>
            <a:pathLst>
              <a:path h="4114800" w="6172200">
                <a:moveTo>
                  <a:pt x="6172200" y="0"/>
                </a:moveTo>
                <a:lnTo>
                  <a:pt x="0" y="0"/>
                </a:lnTo>
                <a:lnTo>
                  <a:pt x="0" y="4114800"/>
                </a:lnTo>
                <a:lnTo>
                  <a:pt x="6172200" y="4114800"/>
                </a:lnTo>
                <a:lnTo>
                  <a:pt x="61722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true" flipV="false" rot="0">
            <a:off x="0" y="0"/>
            <a:ext cx="2279859" cy="2279859"/>
          </a:xfrm>
          <a:custGeom>
            <a:avLst/>
            <a:gdLst/>
            <a:ahLst/>
            <a:cxnLst/>
            <a:rect r="r" b="b" t="t" l="l"/>
            <a:pathLst>
              <a:path h="2279859" w="2279859">
                <a:moveTo>
                  <a:pt x="2279859" y="0"/>
                </a:moveTo>
                <a:lnTo>
                  <a:pt x="0" y="0"/>
                </a:lnTo>
                <a:lnTo>
                  <a:pt x="0" y="2279859"/>
                </a:lnTo>
                <a:lnTo>
                  <a:pt x="2279859" y="2279859"/>
                </a:lnTo>
                <a:lnTo>
                  <a:pt x="227985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1583472" y="1567247"/>
            <a:ext cx="696388" cy="69638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6008141" y="0"/>
            <a:ext cx="2279859" cy="2279859"/>
          </a:xfrm>
          <a:custGeom>
            <a:avLst/>
            <a:gdLst/>
            <a:ahLst/>
            <a:cxnLst/>
            <a:rect r="r" b="b" t="t" l="l"/>
            <a:pathLst>
              <a:path h="2279859" w="2279859">
                <a:moveTo>
                  <a:pt x="0" y="0"/>
                </a:moveTo>
                <a:lnTo>
                  <a:pt x="2279859" y="0"/>
                </a:lnTo>
                <a:lnTo>
                  <a:pt x="2279859" y="2279859"/>
                </a:lnTo>
                <a:lnTo>
                  <a:pt x="0" y="22798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2" id="12"/>
          <p:cNvGrpSpPr/>
          <p:nvPr/>
        </p:nvGrpSpPr>
        <p:grpSpPr>
          <a:xfrm rot="0">
            <a:off x="16008141" y="1583472"/>
            <a:ext cx="696388" cy="696388"/>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7486837" y="47625"/>
            <a:ext cx="696388" cy="69638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8" id="18"/>
          <p:cNvGrpSpPr/>
          <p:nvPr/>
        </p:nvGrpSpPr>
        <p:grpSpPr>
          <a:xfrm rot="0">
            <a:off x="133350" y="28575"/>
            <a:ext cx="696388" cy="696388"/>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1" id="21"/>
          <p:cNvSpPr/>
          <p:nvPr/>
        </p:nvSpPr>
        <p:spPr>
          <a:xfrm flipH="false" flipV="false" rot="0">
            <a:off x="1220621"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2" id="22"/>
          <p:cNvSpPr/>
          <p:nvPr/>
        </p:nvSpPr>
        <p:spPr>
          <a:xfrm flipH="false" flipV="false" rot="0">
            <a:off x="16533599"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3" id="23"/>
          <p:cNvSpPr txBox="true"/>
          <p:nvPr/>
        </p:nvSpPr>
        <p:spPr>
          <a:xfrm rot="0">
            <a:off x="3892341" y="2529694"/>
            <a:ext cx="12115800" cy="5113312"/>
          </a:xfrm>
          <a:prstGeom prst="rect">
            <a:avLst/>
          </a:prstGeom>
        </p:spPr>
        <p:txBody>
          <a:bodyPr anchor="t" rtlCol="false" tIns="0" lIns="0" bIns="0" rIns="0">
            <a:spAutoFit/>
          </a:bodyPr>
          <a:lstStyle/>
          <a:p>
            <a:pPr algn="just">
              <a:lnSpc>
                <a:spcPts val="8222"/>
              </a:lnSpc>
            </a:pPr>
            <a:r>
              <a:rPr lang="en-US" sz="5872" b="true">
                <a:solidFill>
                  <a:srgbClr val="233173"/>
                </a:solidFill>
                <a:latin typeface="Century Gothic Paneuropean Bold"/>
                <a:ea typeface="Century Gothic Paneuropean Bold"/>
                <a:cs typeface="Century Gothic Paneuropean Bold"/>
                <a:sym typeface="Century Gothic Paneuropean Bold"/>
              </a:rPr>
              <a:t>Nama : Zahyra Darrel Fauqa</a:t>
            </a:r>
          </a:p>
          <a:p>
            <a:pPr algn="just">
              <a:lnSpc>
                <a:spcPts val="8222"/>
              </a:lnSpc>
            </a:pPr>
            <a:r>
              <a:rPr lang="en-US" sz="5872" b="true">
                <a:solidFill>
                  <a:srgbClr val="233173"/>
                </a:solidFill>
                <a:latin typeface="Century Gothic Paneuropean Bold"/>
                <a:ea typeface="Century Gothic Paneuropean Bold"/>
                <a:cs typeface="Century Gothic Paneuropean Bold"/>
                <a:sym typeface="Century Gothic Paneuropean Bold"/>
              </a:rPr>
              <a:t>NIM : 2400018129</a:t>
            </a:r>
          </a:p>
          <a:p>
            <a:pPr algn="just">
              <a:lnSpc>
                <a:spcPts val="8222"/>
              </a:lnSpc>
            </a:pPr>
            <a:r>
              <a:rPr lang="en-US" sz="5872" b="true">
                <a:solidFill>
                  <a:srgbClr val="233173"/>
                </a:solidFill>
                <a:latin typeface="Century Gothic Paneuropean Bold"/>
                <a:ea typeface="Century Gothic Paneuropean Bold"/>
                <a:cs typeface="Century Gothic Paneuropean Bold"/>
                <a:sym typeface="Century Gothic Paneuropean Bold"/>
              </a:rPr>
              <a:t>Program Studi : Informatika</a:t>
            </a:r>
          </a:p>
          <a:p>
            <a:pPr algn="just">
              <a:lnSpc>
                <a:spcPts val="8222"/>
              </a:lnSpc>
            </a:pPr>
            <a:r>
              <a:rPr lang="en-US" sz="5872" b="true">
                <a:solidFill>
                  <a:srgbClr val="233173"/>
                </a:solidFill>
                <a:latin typeface="Century Gothic Paneuropean Bold"/>
                <a:ea typeface="Century Gothic Paneuropean Bold"/>
                <a:cs typeface="Century Gothic Paneuropean Bold"/>
                <a:sym typeface="Century Gothic Paneuropean Bold"/>
              </a:rPr>
              <a:t>Fakultas : Teknologi Industri</a:t>
            </a:r>
          </a:p>
          <a:p>
            <a:pPr algn="just">
              <a:lnSpc>
                <a:spcPts val="8222"/>
              </a:lnSpc>
              <a:spcBef>
                <a:spcPct val="0"/>
              </a:spcBef>
            </a:pPr>
            <a:r>
              <a:rPr lang="en-US" b="true" sz="5872">
                <a:solidFill>
                  <a:srgbClr val="233173"/>
                </a:solidFill>
                <a:latin typeface="Century Gothic Paneuropean Bold"/>
                <a:ea typeface="Century Gothic Paneuropean Bold"/>
                <a:cs typeface="Century Gothic Paneuropean Bold"/>
                <a:sym typeface="Century Gothic Paneuropean Bold"/>
              </a:rPr>
              <a:t>Kelas : C</a:t>
            </a:r>
          </a:p>
        </p:txBody>
      </p:sp>
      <p:sp>
        <p:nvSpPr>
          <p:cNvPr name="TextBox 24" id="24"/>
          <p:cNvSpPr txBox="true"/>
          <p:nvPr/>
        </p:nvSpPr>
        <p:spPr>
          <a:xfrm rot="0">
            <a:off x="1583472" y="765410"/>
            <a:ext cx="14641153" cy="1498226"/>
          </a:xfrm>
          <a:prstGeom prst="rect">
            <a:avLst/>
          </a:prstGeom>
        </p:spPr>
        <p:txBody>
          <a:bodyPr anchor="t" rtlCol="false" tIns="0" lIns="0" bIns="0" rIns="0">
            <a:spAutoFit/>
          </a:bodyPr>
          <a:lstStyle/>
          <a:p>
            <a:pPr algn="ctr">
              <a:lnSpc>
                <a:spcPts val="11401"/>
              </a:lnSpc>
            </a:pPr>
            <a:r>
              <a:rPr lang="en-US" b="true" sz="10557">
                <a:solidFill>
                  <a:srgbClr val="233173"/>
                </a:solidFill>
                <a:latin typeface="Croogla Bold"/>
                <a:ea typeface="Croogla Bold"/>
                <a:cs typeface="Croogla Bold"/>
                <a:sym typeface="Croogla Bold"/>
              </a:rPr>
              <a:t>PERKENALAN DIRI</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33173"/>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1C75FF"/>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2115800" y="6172200"/>
            <a:ext cx="6172200" cy="4114800"/>
          </a:xfrm>
          <a:custGeom>
            <a:avLst/>
            <a:gdLst/>
            <a:ahLst/>
            <a:cxnLst/>
            <a:rect r="r" b="b" t="t" l="l"/>
            <a:pathLst>
              <a:path h="4114800" w="6172200">
                <a:moveTo>
                  <a:pt x="0" y="0"/>
                </a:moveTo>
                <a:lnTo>
                  <a:pt x="6172200" y="0"/>
                </a:lnTo>
                <a:lnTo>
                  <a:pt x="6172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0" y="6172200"/>
            <a:ext cx="6172200" cy="4114800"/>
          </a:xfrm>
          <a:custGeom>
            <a:avLst/>
            <a:gdLst/>
            <a:ahLst/>
            <a:cxnLst/>
            <a:rect r="r" b="b" t="t" l="l"/>
            <a:pathLst>
              <a:path h="4114800" w="6172200">
                <a:moveTo>
                  <a:pt x="6172200" y="0"/>
                </a:moveTo>
                <a:lnTo>
                  <a:pt x="0" y="0"/>
                </a:lnTo>
                <a:lnTo>
                  <a:pt x="0" y="4114800"/>
                </a:lnTo>
                <a:lnTo>
                  <a:pt x="6172200" y="4114800"/>
                </a:lnTo>
                <a:lnTo>
                  <a:pt x="61722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true" flipV="false" rot="0">
            <a:off x="0" y="0"/>
            <a:ext cx="2279859" cy="2279859"/>
          </a:xfrm>
          <a:custGeom>
            <a:avLst/>
            <a:gdLst/>
            <a:ahLst/>
            <a:cxnLst/>
            <a:rect r="r" b="b" t="t" l="l"/>
            <a:pathLst>
              <a:path h="2279859" w="2279859">
                <a:moveTo>
                  <a:pt x="2279859" y="0"/>
                </a:moveTo>
                <a:lnTo>
                  <a:pt x="0" y="0"/>
                </a:lnTo>
                <a:lnTo>
                  <a:pt x="0" y="2279859"/>
                </a:lnTo>
                <a:lnTo>
                  <a:pt x="2279859" y="2279859"/>
                </a:lnTo>
                <a:lnTo>
                  <a:pt x="227985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1583472" y="1567247"/>
            <a:ext cx="696388" cy="69638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6008141" y="0"/>
            <a:ext cx="2279859" cy="2279859"/>
          </a:xfrm>
          <a:custGeom>
            <a:avLst/>
            <a:gdLst/>
            <a:ahLst/>
            <a:cxnLst/>
            <a:rect r="r" b="b" t="t" l="l"/>
            <a:pathLst>
              <a:path h="2279859" w="2279859">
                <a:moveTo>
                  <a:pt x="0" y="0"/>
                </a:moveTo>
                <a:lnTo>
                  <a:pt x="2279859" y="0"/>
                </a:lnTo>
                <a:lnTo>
                  <a:pt x="2279859" y="2279859"/>
                </a:lnTo>
                <a:lnTo>
                  <a:pt x="0" y="22798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2" id="12"/>
          <p:cNvGrpSpPr/>
          <p:nvPr/>
        </p:nvGrpSpPr>
        <p:grpSpPr>
          <a:xfrm rot="0">
            <a:off x="16008141" y="1583472"/>
            <a:ext cx="696388" cy="696388"/>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7486837" y="47625"/>
            <a:ext cx="696388" cy="69638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8" id="18"/>
          <p:cNvGrpSpPr/>
          <p:nvPr/>
        </p:nvGrpSpPr>
        <p:grpSpPr>
          <a:xfrm rot="0">
            <a:off x="133350" y="28575"/>
            <a:ext cx="696388" cy="696388"/>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1" id="21"/>
          <p:cNvSpPr/>
          <p:nvPr/>
        </p:nvSpPr>
        <p:spPr>
          <a:xfrm flipH="false" flipV="false" rot="0">
            <a:off x="1220621"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2" id="22"/>
          <p:cNvSpPr/>
          <p:nvPr/>
        </p:nvSpPr>
        <p:spPr>
          <a:xfrm flipH="false" flipV="false" rot="0">
            <a:off x="16533599"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3" id="23"/>
          <p:cNvSpPr txBox="true"/>
          <p:nvPr/>
        </p:nvSpPr>
        <p:spPr>
          <a:xfrm rot="0">
            <a:off x="2585769" y="2627258"/>
            <a:ext cx="14362940" cy="4927709"/>
          </a:xfrm>
          <a:prstGeom prst="rect">
            <a:avLst/>
          </a:prstGeom>
        </p:spPr>
        <p:txBody>
          <a:bodyPr anchor="t" rtlCol="false" tIns="0" lIns="0" bIns="0" rIns="0">
            <a:spAutoFit/>
          </a:bodyPr>
          <a:lstStyle/>
          <a:p>
            <a:pPr algn="just">
              <a:lnSpc>
                <a:spcPts val="7902"/>
              </a:lnSpc>
            </a:pPr>
            <a:r>
              <a:rPr lang="en-US" sz="5644" b="true">
                <a:solidFill>
                  <a:srgbClr val="FFFFFF"/>
                </a:solidFill>
                <a:latin typeface="Century Gothic Paneuropean Bold"/>
                <a:ea typeface="Century Gothic Paneuropean Bold"/>
                <a:cs typeface="Century Gothic Paneuropean Bold"/>
                <a:sym typeface="Century Gothic Paneuropean Bold"/>
              </a:rPr>
              <a:t>Judul Project : Aplikasi penghitung gaji</a:t>
            </a:r>
          </a:p>
          <a:p>
            <a:pPr algn="just">
              <a:lnSpc>
                <a:spcPts val="7902"/>
              </a:lnSpc>
            </a:pPr>
            <a:r>
              <a:rPr lang="en-US" sz="5644" b="true">
                <a:solidFill>
                  <a:srgbClr val="FFFFFF"/>
                </a:solidFill>
                <a:latin typeface="Century Gothic Paneuropean Bold"/>
                <a:ea typeface="Century Gothic Paneuropean Bold"/>
                <a:cs typeface="Century Gothic Paneuropean Bold"/>
                <a:sym typeface="Century Gothic Paneuropean Bold"/>
              </a:rPr>
              <a:t>Dosen Pengampu : Ali Tarmuji, S.T. M.Cs</a:t>
            </a:r>
          </a:p>
          <a:p>
            <a:pPr algn="just">
              <a:lnSpc>
                <a:spcPts val="7902"/>
              </a:lnSpc>
            </a:pPr>
            <a:r>
              <a:rPr lang="en-US" sz="5644" b="true">
                <a:solidFill>
                  <a:srgbClr val="FFFFFF"/>
                </a:solidFill>
                <a:latin typeface="Century Gothic Paneuropean Bold"/>
                <a:ea typeface="Century Gothic Paneuropean Bold"/>
                <a:cs typeface="Century Gothic Paneuropean Bold"/>
                <a:sym typeface="Century Gothic Paneuropean Bold"/>
              </a:rPr>
              <a:t>Mata Kuliah : Dasar Sistem Komputer</a:t>
            </a:r>
          </a:p>
          <a:p>
            <a:pPr algn="just">
              <a:lnSpc>
                <a:spcPts val="7902"/>
              </a:lnSpc>
            </a:pPr>
            <a:r>
              <a:rPr lang="en-US" sz="5644" b="true">
                <a:solidFill>
                  <a:srgbClr val="FFFFFF"/>
                </a:solidFill>
                <a:latin typeface="Century Gothic Paneuropean Bold"/>
                <a:ea typeface="Century Gothic Paneuropean Bold"/>
                <a:cs typeface="Century Gothic Paneuropean Bold"/>
                <a:sym typeface="Century Gothic Paneuropean Bold"/>
              </a:rPr>
              <a:t>Program Studi : Informatika</a:t>
            </a:r>
          </a:p>
          <a:p>
            <a:pPr algn="just">
              <a:lnSpc>
                <a:spcPts val="7902"/>
              </a:lnSpc>
              <a:spcBef>
                <a:spcPct val="0"/>
              </a:spcBef>
            </a:pPr>
            <a:r>
              <a:rPr lang="en-US" b="true" sz="5644">
                <a:solidFill>
                  <a:srgbClr val="FFFFFF"/>
                </a:solidFill>
                <a:latin typeface="Century Gothic Paneuropean Bold"/>
                <a:ea typeface="Century Gothic Paneuropean Bold"/>
                <a:cs typeface="Century Gothic Paneuropean Bold"/>
                <a:sym typeface="Century Gothic Paneuropean Bold"/>
              </a:rPr>
              <a:t>Fakultas : Teknologi Industri</a:t>
            </a:r>
          </a:p>
        </p:txBody>
      </p:sp>
      <p:sp>
        <p:nvSpPr>
          <p:cNvPr name="TextBox 24" id="24"/>
          <p:cNvSpPr txBox="true"/>
          <p:nvPr/>
        </p:nvSpPr>
        <p:spPr>
          <a:xfrm rot="0">
            <a:off x="2585769" y="820213"/>
            <a:ext cx="13596367" cy="1393361"/>
          </a:xfrm>
          <a:prstGeom prst="rect">
            <a:avLst/>
          </a:prstGeom>
        </p:spPr>
        <p:txBody>
          <a:bodyPr anchor="t" rtlCol="false" tIns="0" lIns="0" bIns="0" rIns="0">
            <a:spAutoFit/>
          </a:bodyPr>
          <a:lstStyle/>
          <a:p>
            <a:pPr algn="ctr">
              <a:lnSpc>
                <a:spcPts val="10588"/>
              </a:lnSpc>
            </a:pPr>
            <a:r>
              <a:rPr lang="en-US" b="true" sz="9803">
                <a:solidFill>
                  <a:srgbClr val="FFFFFF"/>
                </a:solidFill>
                <a:latin typeface="Croogla Bold"/>
                <a:ea typeface="Croogla Bold"/>
                <a:cs typeface="Croogla Bold"/>
                <a:sym typeface="Croogla Bold"/>
              </a:rPr>
              <a:t>IDENTITAS PROJECT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F9EA"/>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FEBF25"/>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2031267" y="6172200"/>
            <a:ext cx="6172200" cy="4114800"/>
          </a:xfrm>
          <a:custGeom>
            <a:avLst/>
            <a:gdLst/>
            <a:ahLst/>
            <a:cxnLst/>
            <a:rect r="r" b="b" t="t" l="l"/>
            <a:pathLst>
              <a:path h="4114800" w="6172200">
                <a:moveTo>
                  <a:pt x="0" y="0"/>
                </a:moveTo>
                <a:lnTo>
                  <a:pt x="6172200" y="0"/>
                </a:lnTo>
                <a:lnTo>
                  <a:pt x="6172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111230" y="-395917"/>
            <a:ext cx="2279859" cy="2279859"/>
          </a:xfrm>
          <a:custGeom>
            <a:avLst/>
            <a:gdLst/>
            <a:ahLst/>
            <a:cxnLst/>
            <a:rect r="r" b="b" t="t" l="l"/>
            <a:pathLst>
              <a:path h="2279859" w="2279859">
                <a:moveTo>
                  <a:pt x="2279860" y="0"/>
                </a:moveTo>
                <a:lnTo>
                  <a:pt x="0" y="0"/>
                </a:lnTo>
                <a:lnTo>
                  <a:pt x="0" y="2279860"/>
                </a:lnTo>
                <a:lnTo>
                  <a:pt x="2279860" y="2279860"/>
                </a:lnTo>
                <a:lnTo>
                  <a:pt x="22798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86336" y="1038633"/>
            <a:ext cx="696388" cy="69638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16448602" y="0"/>
            <a:ext cx="1839398" cy="1839398"/>
          </a:xfrm>
          <a:custGeom>
            <a:avLst/>
            <a:gdLst/>
            <a:ahLst/>
            <a:cxnLst/>
            <a:rect r="r" b="b" t="t" l="l"/>
            <a:pathLst>
              <a:path h="1839398" w="1839398">
                <a:moveTo>
                  <a:pt x="0" y="0"/>
                </a:moveTo>
                <a:lnTo>
                  <a:pt x="1839398" y="0"/>
                </a:lnTo>
                <a:lnTo>
                  <a:pt x="1839398" y="1839398"/>
                </a:lnTo>
                <a:lnTo>
                  <a:pt x="0" y="18393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6448602" y="1277550"/>
            <a:ext cx="561848" cy="56184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7641619" y="38424"/>
            <a:ext cx="561848" cy="56184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33350" y="28575"/>
            <a:ext cx="696388" cy="69638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5400000">
            <a:off x="4427265" y="188460"/>
            <a:ext cx="515856" cy="1462478"/>
          </a:xfrm>
          <a:custGeom>
            <a:avLst/>
            <a:gdLst/>
            <a:ahLst/>
            <a:cxnLst/>
            <a:rect r="r" b="b" t="t" l="l"/>
            <a:pathLst>
              <a:path h="1462478" w="515856">
                <a:moveTo>
                  <a:pt x="0" y="0"/>
                </a:moveTo>
                <a:lnTo>
                  <a:pt x="515856" y="0"/>
                </a:lnTo>
                <a:lnTo>
                  <a:pt x="515856" y="1462478"/>
                </a:lnTo>
                <a:lnTo>
                  <a:pt x="0" y="146247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1" id="21"/>
          <p:cNvSpPr/>
          <p:nvPr/>
        </p:nvSpPr>
        <p:spPr>
          <a:xfrm flipH="false" flipV="false" rot="0">
            <a:off x="16872543" y="2792958"/>
            <a:ext cx="585498" cy="1659917"/>
          </a:xfrm>
          <a:custGeom>
            <a:avLst/>
            <a:gdLst/>
            <a:ahLst/>
            <a:cxnLst/>
            <a:rect r="r" b="b" t="t" l="l"/>
            <a:pathLst>
              <a:path h="1659917" w="585498">
                <a:moveTo>
                  <a:pt x="0" y="0"/>
                </a:moveTo>
                <a:lnTo>
                  <a:pt x="585498" y="0"/>
                </a:lnTo>
                <a:lnTo>
                  <a:pt x="585498" y="1659917"/>
                </a:lnTo>
                <a:lnTo>
                  <a:pt x="0" y="165991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2" id="22"/>
          <p:cNvSpPr txBox="true"/>
          <p:nvPr/>
        </p:nvSpPr>
        <p:spPr>
          <a:xfrm rot="0">
            <a:off x="5247212" y="483932"/>
            <a:ext cx="11625331" cy="1185602"/>
          </a:xfrm>
          <a:prstGeom prst="rect">
            <a:avLst/>
          </a:prstGeom>
        </p:spPr>
        <p:txBody>
          <a:bodyPr anchor="t" rtlCol="false" tIns="0" lIns="0" bIns="0" rIns="0">
            <a:spAutoFit/>
          </a:bodyPr>
          <a:lstStyle/>
          <a:p>
            <a:pPr algn="ctr">
              <a:lnSpc>
                <a:spcPts val="8974"/>
              </a:lnSpc>
            </a:pPr>
            <a:r>
              <a:rPr lang="en-US" b="true" sz="8310">
                <a:solidFill>
                  <a:srgbClr val="233173"/>
                </a:solidFill>
                <a:latin typeface="Croogla Bold"/>
                <a:ea typeface="Croogla Bold"/>
                <a:cs typeface="Croogla Bold"/>
                <a:sym typeface="Croogla Bold"/>
              </a:rPr>
              <a:t>DESKRIPSI PROGRAM</a:t>
            </a:r>
          </a:p>
        </p:txBody>
      </p:sp>
      <p:sp>
        <p:nvSpPr>
          <p:cNvPr name="TextBox 23" id="23"/>
          <p:cNvSpPr txBox="true"/>
          <p:nvPr/>
        </p:nvSpPr>
        <p:spPr>
          <a:xfrm rot="0">
            <a:off x="481544" y="1763198"/>
            <a:ext cx="15967058" cy="7368604"/>
          </a:xfrm>
          <a:prstGeom prst="rect">
            <a:avLst/>
          </a:prstGeom>
        </p:spPr>
        <p:txBody>
          <a:bodyPr anchor="t" rtlCol="false" tIns="0" lIns="0" bIns="0" rIns="0">
            <a:spAutoFit/>
          </a:bodyPr>
          <a:lstStyle/>
          <a:p>
            <a:pPr algn="l">
              <a:lnSpc>
                <a:spcPts val="5344"/>
              </a:lnSpc>
            </a:pPr>
            <a:r>
              <a:rPr lang="en-US" sz="3817" b="true">
                <a:solidFill>
                  <a:srgbClr val="233173"/>
                </a:solidFill>
                <a:latin typeface="Century Gothic Paneuropean Bold"/>
                <a:ea typeface="Century Gothic Paneuropean Bold"/>
                <a:cs typeface="Century Gothic Paneuropean Bold"/>
                <a:sym typeface="Century Gothic Paneuropean Bold"/>
              </a:rPr>
              <a:t>Nama Program: Aplikasi Perhitungan Gaji Karyawan PT. Dahlan Muda Jaya</a:t>
            </a:r>
          </a:p>
          <a:p>
            <a:pPr algn="l">
              <a:lnSpc>
                <a:spcPts val="5344"/>
              </a:lnSpc>
            </a:pPr>
            <a:r>
              <a:rPr lang="en-US" sz="3817" b="true">
                <a:solidFill>
                  <a:srgbClr val="233173"/>
                </a:solidFill>
                <a:latin typeface="Century Gothic Paneuropean Bold"/>
                <a:ea typeface="Century Gothic Paneuropean Bold"/>
                <a:cs typeface="Century Gothic Paneuropean Bold"/>
                <a:sym typeface="Century Gothic Paneuropean Bold"/>
              </a:rPr>
              <a:t>Bahasa: Assembly (EMU8086)</a:t>
            </a:r>
          </a:p>
          <a:p>
            <a:pPr algn="l">
              <a:lnSpc>
                <a:spcPts val="5344"/>
              </a:lnSpc>
            </a:pPr>
            <a:r>
              <a:rPr lang="en-US" sz="3817" b="true">
                <a:solidFill>
                  <a:srgbClr val="233173"/>
                </a:solidFill>
                <a:latin typeface="Century Gothic Paneuropean Bold"/>
                <a:ea typeface="Century Gothic Paneuropean Bold"/>
                <a:cs typeface="Century Gothic Paneuropean Bold"/>
                <a:sym typeface="Century Gothic Paneuropean Bold"/>
              </a:rPr>
              <a:t>Tujuan Program:</a:t>
            </a:r>
          </a:p>
          <a:p>
            <a:pPr algn="l">
              <a:lnSpc>
                <a:spcPts val="5344"/>
              </a:lnSpc>
            </a:pPr>
            <a:r>
              <a:rPr lang="en-US" sz="3817" b="true">
                <a:solidFill>
                  <a:srgbClr val="233173"/>
                </a:solidFill>
                <a:latin typeface="Century Gothic Paneuropean Bold"/>
                <a:ea typeface="Century Gothic Paneuropean Bold"/>
                <a:cs typeface="Century Gothic Paneuropean Bold"/>
                <a:sym typeface="Century Gothic Paneuropean Bold"/>
              </a:rPr>
              <a:t>Program ini dirancang untuk menghitung gaji bulanan karyawan berdasarkan jenis karyawan (tetap atau freelance),  total jam masuk kerja, jumlah hari dan jam lembur, dan serta jumlah hari kerja dalam sebulan . Program ini menerima input data dari pengguna, memproses perhitungan total jam kerja dan total gaji, lalu menampilkan hasilnya di layar.</a:t>
            </a:r>
          </a:p>
          <a:p>
            <a:pPr algn="l">
              <a:lnSpc>
                <a:spcPts val="5344"/>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33173"/>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1C75FF"/>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2115800" y="6172200"/>
            <a:ext cx="6172200" cy="4114800"/>
          </a:xfrm>
          <a:custGeom>
            <a:avLst/>
            <a:gdLst/>
            <a:ahLst/>
            <a:cxnLst/>
            <a:rect r="r" b="b" t="t" l="l"/>
            <a:pathLst>
              <a:path h="4114800" w="6172200">
                <a:moveTo>
                  <a:pt x="0" y="0"/>
                </a:moveTo>
                <a:lnTo>
                  <a:pt x="6172200" y="0"/>
                </a:lnTo>
                <a:lnTo>
                  <a:pt x="6172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0" y="6172200"/>
            <a:ext cx="6172200" cy="4114800"/>
          </a:xfrm>
          <a:custGeom>
            <a:avLst/>
            <a:gdLst/>
            <a:ahLst/>
            <a:cxnLst/>
            <a:rect r="r" b="b" t="t" l="l"/>
            <a:pathLst>
              <a:path h="4114800" w="6172200">
                <a:moveTo>
                  <a:pt x="6172200" y="0"/>
                </a:moveTo>
                <a:lnTo>
                  <a:pt x="0" y="0"/>
                </a:lnTo>
                <a:lnTo>
                  <a:pt x="0" y="4114800"/>
                </a:lnTo>
                <a:lnTo>
                  <a:pt x="6172200" y="4114800"/>
                </a:lnTo>
                <a:lnTo>
                  <a:pt x="61722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true" flipV="false" rot="0">
            <a:off x="0" y="0"/>
            <a:ext cx="2279859" cy="2279859"/>
          </a:xfrm>
          <a:custGeom>
            <a:avLst/>
            <a:gdLst/>
            <a:ahLst/>
            <a:cxnLst/>
            <a:rect r="r" b="b" t="t" l="l"/>
            <a:pathLst>
              <a:path h="2279859" w="2279859">
                <a:moveTo>
                  <a:pt x="2279859" y="0"/>
                </a:moveTo>
                <a:lnTo>
                  <a:pt x="0" y="0"/>
                </a:lnTo>
                <a:lnTo>
                  <a:pt x="0" y="2279859"/>
                </a:lnTo>
                <a:lnTo>
                  <a:pt x="2279859" y="2279859"/>
                </a:lnTo>
                <a:lnTo>
                  <a:pt x="227985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1583472" y="1567247"/>
            <a:ext cx="696388" cy="69638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6008141" y="0"/>
            <a:ext cx="2279859" cy="2279859"/>
          </a:xfrm>
          <a:custGeom>
            <a:avLst/>
            <a:gdLst/>
            <a:ahLst/>
            <a:cxnLst/>
            <a:rect r="r" b="b" t="t" l="l"/>
            <a:pathLst>
              <a:path h="2279859" w="2279859">
                <a:moveTo>
                  <a:pt x="0" y="0"/>
                </a:moveTo>
                <a:lnTo>
                  <a:pt x="2279859" y="0"/>
                </a:lnTo>
                <a:lnTo>
                  <a:pt x="2279859" y="2279859"/>
                </a:lnTo>
                <a:lnTo>
                  <a:pt x="0" y="22798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2" id="12"/>
          <p:cNvGrpSpPr/>
          <p:nvPr/>
        </p:nvGrpSpPr>
        <p:grpSpPr>
          <a:xfrm rot="0">
            <a:off x="16008141" y="1583472"/>
            <a:ext cx="696388" cy="696388"/>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7486837" y="47625"/>
            <a:ext cx="696388" cy="69638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8" id="18"/>
          <p:cNvGrpSpPr/>
          <p:nvPr/>
        </p:nvGrpSpPr>
        <p:grpSpPr>
          <a:xfrm rot="0">
            <a:off x="133350" y="28575"/>
            <a:ext cx="696388" cy="696388"/>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1" id="21"/>
          <p:cNvSpPr/>
          <p:nvPr/>
        </p:nvSpPr>
        <p:spPr>
          <a:xfrm flipH="false" flipV="false" rot="0">
            <a:off x="1220621"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2" id="22"/>
          <p:cNvSpPr/>
          <p:nvPr/>
        </p:nvSpPr>
        <p:spPr>
          <a:xfrm flipH="false" flipV="false" rot="0">
            <a:off x="16533599" y="3461757"/>
            <a:ext cx="725701" cy="2057400"/>
          </a:xfrm>
          <a:custGeom>
            <a:avLst/>
            <a:gdLst/>
            <a:ahLst/>
            <a:cxnLst/>
            <a:rect r="r" b="b" t="t" l="l"/>
            <a:pathLst>
              <a:path h="2057400" w="725701">
                <a:moveTo>
                  <a:pt x="0" y="0"/>
                </a:moveTo>
                <a:lnTo>
                  <a:pt x="725701" y="0"/>
                </a:lnTo>
                <a:lnTo>
                  <a:pt x="72570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3" id="23"/>
          <p:cNvSpPr txBox="true"/>
          <p:nvPr/>
        </p:nvSpPr>
        <p:spPr>
          <a:xfrm rot="0">
            <a:off x="2861708" y="1884040"/>
            <a:ext cx="13146432" cy="6371427"/>
          </a:xfrm>
          <a:prstGeom prst="rect">
            <a:avLst/>
          </a:prstGeom>
        </p:spPr>
        <p:txBody>
          <a:bodyPr anchor="t" rtlCol="false" tIns="0" lIns="0" bIns="0" rIns="0">
            <a:spAutoFit/>
          </a:bodyPr>
          <a:lstStyle/>
          <a:p>
            <a:pPr algn="l">
              <a:lnSpc>
                <a:spcPts val="4243"/>
              </a:lnSpc>
            </a:pPr>
          </a:p>
          <a:p>
            <a:pPr algn="l">
              <a:lnSpc>
                <a:spcPts val="4243"/>
              </a:lnSpc>
            </a:pPr>
            <a:r>
              <a:rPr lang="en-US" sz="3031" b="true">
                <a:solidFill>
                  <a:srgbClr val="FFFFFF"/>
                </a:solidFill>
                <a:latin typeface="Century Gothic Paneuropean Bold"/>
                <a:ea typeface="Century Gothic Paneuropean Bold"/>
                <a:cs typeface="Century Gothic Paneuropean Bold"/>
                <a:sym typeface="Century Gothic Paneuropean Bold"/>
              </a:rPr>
              <a:t>1.   Divisi HRD : Memasukkan data karyawan dan menghitung gaji secara bulanan.</a:t>
            </a:r>
          </a:p>
          <a:p>
            <a:pPr algn="l">
              <a:lnSpc>
                <a:spcPts val="4243"/>
              </a:lnSpc>
            </a:pPr>
            <a:r>
              <a:rPr lang="en-US" sz="3031" b="true">
                <a:solidFill>
                  <a:srgbClr val="FFFFFF"/>
                </a:solidFill>
                <a:latin typeface="Century Gothic Paneuropean Bold"/>
                <a:ea typeface="Century Gothic Paneuropean Bold"/>
                <a:cs typeface="Century Gothic Paneuropean Bold"/>
                <a:sym typeface="Century Gothic Paneuropean Bold"/>
              </a:rPr>
              <a:t>2.   Divisi Keuangan : Mengelola pembayaran gaji berdasarkan hasil perhitungan aplikasi.</a:t>
            </a:r>
          </a:p>
          <a:p>
            <a:pPr algn="l">
              <a:lnSpc>
                <a:spcPts val="4243"/>
              </a:lnSpc>
            </a:pPr>
            <a:r>
              <a:rPr lang="en-US" sz="3031" b="true">
                <a:solidFill>
                  <a:srgbClr val="FFFFFF"/>
                </a:solidFill>
                <a:latin typeface="Century Gothic Paneuropean Bold"/>
                <a:ea typeface="Century Gothic Paneuropean Bold"/>
                <a:cs typeface="Century Gothic Paneuropean Bold"/>
                <a:sym typeface="Century Gothic Paneuropean Bold"/>
              </a:rPr>
              <a:t>3.   Karyawan : Memberikan data kerja dan memeriksa hasil gaji yang dihitung.</a:t>
            </a:r>
          </a:p>
          <a:p>
            <a:pPr algn="l">
              <a:lnSpc>
                <a:spcPts val="4243"/>
              </a:lnSpc>
            </a:pPr>
            <a:r>
              <a:rPr lang="en-US" sz="3031" b="true">
                <a:solidFill>
                  <a:srgbClr val="FFFFFF"/>
                </a:solidFill>
                <a:latin typeface="Century Gothic Paneuropean Bold"/>
                <a:ea typeface="Century Gothic Paneuropean Bold"/>
                <a:cs typeface="Century Gothic Paneuropean Bold"/>
                <a:sym typeface="Century Gothic Paneuropean Bold"/>
              </a:rPr>
              <a:t>4.   Manajemen Perusahaan : Memantau efisiensi biaya gaji dan membuat kebijakan penggajian.</a:t>
            </a:r>
          </a:p>
          <a:p>
            <a:pPr algn="l">
              <a:lnSpc>
                <a:spcPts val="4243"/>
              </a:lnSpc>
            </a:pPr>
            <a:r>
              <a:rPr lang="en-US" sz="3031" b="true">
                <a:solidFill>
                  <a:srgbClr val="FFFFFF"/>
                </a:solidFill>
                <a:latin typeface="Century Gothic Paneuropean Bold"/>
                <a:ea typeface="Century Gothic Paneuropean Bold"/>
                <a:cs typeface="Century Gothic Paneuropean Bold"/>
                <a:sym typeface="Century Gothic Paneuropean Bold"/>
              </a:rPr>
              <a:t>5.   Pengembang Aplikasi : Mengembangkan, memelihara, dan memperbarui aplikasi sesuai kebutuhan perusahaan.</a:t>
            </a:r>
          </a:p>
          <a:p>
            <a:pPr algn="l">
              <a:lnSpc>
                <a:spcPts val="4243"/>
              </a:lnSpc>
            </a:pPr>
          </a:p>
        </p:txBody>
      </p:sp>
      <p:sp>
        <p:nvSpPr>
          <p:cNvPr name="TextBox 24" id="24"/>
          <p:cNvSpPr txBox="true"/>
          <p:nvPr/>
        </p:nvSpPr>
        <p:spPr>
          <a:xfrm rot="0">
            <a:off x="2519812" y="550655"/>
            <a:ext cx="13248377" cy="1364786"/>
          </a:xfrm>
          <a:prstGeom prst="rect">
            <a:avLst/>
          </a:prstGeom>
        </p:spPr>
        <p:txBody>
          <a:bodyPr anchor="t" rtlCol="false" tIns="0" lIns="0" bIns="0" rIns="0">
            <a:spAutoFit/>
          </a:bodyPr>
          <a:lstStyle/>
          <a:p>
            <a:pPr algn="ctr">
              <a:lnSpc>
                <a:spcPts val="10317"/>
              </a:lnSpc>
            </a:pPr>
            <a:r>
              <a:rPr lang="en-US" b="true" sz="9552">
                <a:solidFill>
                  <a:srgbClr val="FFFFFF"/>
                </a:solidFill>
                <a:latin typeface="Croogla Bold"/>
                <a:ea typeface="Croogla Bold"/>
                <a:cs typeface="Croogla Bold"/>
                <a:sym typeface="Croogla Bold"/>
              </a:rPr>
              <a:t>RUANG LINGKUP</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F9EA"/>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FEBF25"/>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2432546" y="7200900"/>
            <a:ext cx="6172200" cy="4114800"/>
          </a:xfrm>
          <a:custGeom>
            <a:avLst/>
            <a:gdLst/>
            <a:ahLst/>
            <a:cxnLst/>
            <a:rect r="r" b="b" t="t" l="l"/>
            <a:pathLst>
              <a:path h="4114800" w="6172200">
                <a:moveTo>
                  <a:pt x="0" y="0"/>
                </a:moveTo>
                <a:lnTo>
                  <a:pt x="6172200" y="0"/>
                </a:lnTo>
                <a:lnTo>
                  <a:pt x="6172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111230" y="-395917"/>
            <a:ext cx="2279859" cy="2279859"/>
          </a:xfrm>
          <a:custGeom>
            <a:avLst/>
            <a:gdLst/>
            <a:ahLst/>
            <a:cxnLst/>
            <a:rect r="r" b="b" t="t" l="l"/>
            <a:pathLst>
              <a:path h="2279859" w="2279859">
                <a:moveTo>
                  <a:pt x="2279860" y="0"/>
                </a:moveTo>
                <a:lnTo>
                  <a:pt x="0" y="0"/>
                </a:lnTo>
                <a:lnTo>
                  <a:pt x="0" y="2279860"/>
                </a:lnTo>
                <a:lnTo>
                  <a:pt x="2279860" y="2279860"/>
                </a:lnTo>
                <a:lnTo>
                  <a:pt x="22798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86336" y="1038633"/>
            <a:ext cx="696388" cy="69638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16448602" y="0"/>
            <a:ext cx="1839398" cy="1839398"/>
          </a:xfrm>
          <a:custGeom>
            <a:avLst/>
            <a:gdLst/>
            <a:ahLst/>
            <a:cxnLst/>
            <a:rect r="r" b="b" t="t" l="l"/>
            <a:pathLst>
              <a:path h="1839398" w="1839398">
                <a:moveTo>
                  <a:pt x="0" y="0"/>
                </a:moveTo>
                <a:lnTo>
                  <a:pt x="1839398" y="0"/>
                </a:lnTo>
                <a:lnTo>
                  <a:pt x="1839398" y="1839398"/>
                </a:lnTo>
                <a:lnTo>
                  <a:pt x="0" y="18393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6448602" y="1277550"/>
            <a:ext cx="561848" cy="56184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7641619" y="38424"/>
            <a:ext cx="561848" cy="56184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33350" y="28575"/>
            <a:ext cx="696388" cy="69638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5400000">
            <a:off x="48704" y="4670189"/>
            <a:ext cx="515856" cy="1462478"/>
          </a:xfrm>
          <a:custGeom>
            <a:avLst/>
            <a:gdLst/>
            <a:ahLst/>
            <a:cxnLst/>
            <a:rect r="r" b="b" t="t" l="l"/>
            <a:pathLst>
              <a:path h="1462478" w="515856">
                <a:moveTo>
                  <a:pt x="0" y="0"/>
                </a:moveTo>
                <a:lnTo>
                  <a:pt x="515856" y="0"/>
                </a:lnTo>
                <a:lnTo>
                  <a:pt x="515856" y="1462478"/>
                </a:lnTo>
                <a:lnTo>
                  <a:pt x="0" y="146247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1" id="21"/>
          <p:cNvSpPr/>
          <p:nvPr/>
        </p:nvSpPr>
        <p:spPr>
          <a:xfrm flipH="false" flipV="false" rot="0">
            <a:off x="17368301" y="3037084"/>
            <a:ext cx="476497" cy="1350895"/>
          </a:xfrm>
          <a:custGeom>
            <a:avLst/>
            <a:gdLst/>
            <a:ahLst/>
            <a:cxnLst/>
            <a:rect r="r" b="b" t="t" l="l"/>
            <a:pathLst>
              <a:path h="1350895" w="476497">
                <a:moveTo>
                  <a:pt x="0" y="0"/>
                </a:moveTo>
                <a:lnTo>
                  <a:pt x="476497" y="0"/>
                </a:lnTo>
                <a:lnTo>
                  <a:pt x="476497" y="1350895"/>
                </a:lnTo>
                <a:lnTo>
                  <a:pt x="0" y="135089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2" id="22"/>
          <p:cNvSpPr txBox="true"/>
          <p:nvPr/>
        </p:nvSpPr>
        <p:spPr>
          <a:xfrm rot="0">
            <a:off x="3035199" y="405073"/>
            <a:ext cx="13338699" cy="1364786"/>
          </a:xfrm>
          <a:prstGeom prst="rect">
            <a:avLst/>
          </a:prstGeom>
        </p:spPr>
        <p:txBody>
          <a:bodyPr anchor="t" rtlCol="false" tIns="0" lIns="0" bIns="0" rIns="0">
            <a:spAutoFit/>
          </a:bodyPr>
          <a:lstStyle/>
          <a:p>
            <a:pPr algn="ctr">
              <a:lnSpc>
                <a:spcPts val="10317"/>
              </a:lnSpc>
            </a:pPr>
            <a:r>
              <a:rPr lang="en-US" b="true" sz="9552">
                <a:solidFill>
                  <a:srgbClr val="233173"/>
                </a:solidFill>
                <a:latin typeface="Croogla Bold"/>
                <a:ea typeface="Croogla Bold"/>
                <a:cs typeface="Croogla Bold"/>
                <a:sym typeface="Croogla Bold"/>
              </a:rPr>
              <a:t>ALUR APLIKASI</a:t>
            </a:r>
          </a:p>
        </p:txBody>
      </p:sp>
      <p:sp>
        <p:nvSpPr>
          <p:cNvPr name="TextBox 23" id="23"/>
          <p:cNvSpPr txBox="true"/>
          <p:nvPr/>
        </p:nvSpPr>
        <p:spPr>
          <a:xfrm rot="0">
            <a:off x="2168630" y="2042676"/>
            <a:ext cx="13762721" cy="7028315"/>
          </a:xfrm>
          <a:prstGeom prst="rect">
            <a:avLst/>
          </a:prstGeom>
        </p:spPr>
        <p:txBody>
          <a:bodyPr anchor="t" rtlCol="false" tIns="0" lIns="0" bIns="0" rIns="0">
            <a:spAutoFit/>
          </a:bodyPr>
          <a:lstStyle/>
          <a:p>
            <a:pPr algn="just">
              <a:lnSpc>
                <a:spcPts val="4653"/>
              </a:lnSpc>
            </a:pPr>
            <a:r>
              <a:rPr lang="en-US" sz="3606" b="true">
                <a:solidFill>
                  <a:srgbClr val="233173"/>
                </a:solidFill>
                <a:latin typeface="Century Gothic Paneuropean Bold"/>
                <a:ea typeface="Century Gothic Paneuropean Bold"/>
                <a:cs typeface="Century Gothic Paneuropean Bold"/>
                <a:sym typeface="Century Gothic Paneuropean Bold"/>
              </a:rPr>
              <a:t>1) Program dimulai dan menampilkan pesan sambutan.</a:t>
            </a:r>
          </a:p>
          <a:p>
            <a:pPr algn="just">
              <a:lnSpc>
                <a:spcPts val="4653"/>
              </a:lnSpc>
            </a:pPr>
            <a:r>
              <a:rPr lang="en-US" sz="3606" b="true">
                <a:solidFill>
                  <a:srgbClr val="233173"/>
                </a:solidFill>
                <a:latin typeface="Century Gothic Paneuropean Bold"/>
                <a:ea typeface="Century Gothic Paneuropean Bold"/>
                <a:cs typeface="Century Gothic Paneuropean Bold"/>
                <a:sym typeface="Century Gothic Paneuropean Bold"/>
              </a:rPr>
              <a:t>2) Karyawan diminta untuk memasukkan nama dan nomer induk karyawan.</a:t>
            </a:r>
          </a:p>
          <a:p>
            <a:pPr algn="just">
              <a:lnSpc>
                <a:spcPts val="4653"/>
              </a:lnSpc>
            </a:pPr>
            <a:r>
              <a:rPr lang="en-US" sz="3606" b="true">
                <a:solidFill>
                  <a:srgbClr val="233173"/>
                </a:solidFill>
                <a:latin typeface="Century Gothic Paneuropean Bold"/>
                <a:ea typeface="Century Gothic Paneuropean Bold"/>
                <a:cs typeface="Century Gothic Paneuropean Bold"/>
                <a:sym typeface="Century Gothic Paneuropean Bold"/>
              </a:rPr>
              <a:t>3) Karyawan diminta untuk memilih jenis karyawan</a:t>
            </a:r>
          </a:p>
          <a:p>
            <a:pPr algn="just">
              <a:lnSpc>
                <a:spcPts val="4653"/>
              </a:lnSpc>
            </a:pPr>
            <a:r>
              <a:rPr lang="en-US" sz="3606" b="true">
                <a:solidFill>
                  <a:srgbClr val="233173"/>
                </a:solidFill>
                <a:latin typeface="Century Gothic Paneuropean Bold"/>
                <a:ea typeface="Century Gothic Paneuropean Bold"/>
                <a:cs typeface="Century Gothic Paneuropean Bold"/>
                <a:sym typeface="Century Gothic Paneuropean Bold"/>
              </a:rPr>
              <a:t>4) Karyawan diminta untuk memasukkan jam mulai dan selesai kerja, jumlah hari dan jam lembur, dan jumlah hari kerja dalam sebulan.</a:t>
            </a:r>
          </a:p>
          <a:p>
            <a:pPr algn="just">
              <a:lnSpc>
                <a:spcPts val="4653"/>
              </a:lnSpc>
            </a:pPr>
            <a:r>
              <a:rPr lang="en-US" sz="3606" b="true">
                <a:solidFill>
                  <a:srgbClr val="233173"/>
                </a:solidFill>
                <a:latin typeface="Century Gothic Paneuropean Bold"/>
                <a:ea typeface="Century Gothic Paneuropean Bold"/>
                <a:cs typeface="Century Gothic Paneuropean Bold"/>
                <a:sym typeface="Century Gothic Paneuropean Bold"/>
              </a:rPr>
              <a:t>5) Program menghitung total jam kerja dan total gaji berdasarkan data yang dimasukkan.</a:t>
            </a:r>
          </a:p>
          <a:p>
            <a:pPr algn="just">
              <a:lnSpc>
                <a:spcPts val="4653"/>
              </a:lnSpc>
            </a:pPr>
            <a:r>
              <a:rPr lang="en-US" sz="3606" b="true">
                <a:solidFill>
                  <a:srgbClr val="233173"/>
                </a:solidFill>
                <a:latin typeface="Century Gothic Paneuropean Bold"/>
                <a:ea typeface="Century Gothic Paneuropean Bold"/>
                <a:cs typeface="Century Gothic Paneuropean Bold"/>
                <a:sym typeface="Century Gothic Paneuropean Bold"/>
              </a:rPr>
              <a:t>6) Hasil perhitungan gaji dan jam kerja ditampilkan di layar.</a:t>
            </a:r>
          </a:p>
          <a:p>
            <a:pPr algn="just">
              <a:lnSpc>
                <a:spcPts val="4653"/>
              </a:lnSpc>
            </a:pPr>
            <a:r>
              <a:rPr lang="en-US" sz="3606" b="true">
                <a:solidFill>
                  <a:srgbClr val="233173"/>
                </a:solidFill>
                <a:latin typeface="Century Gothic Paneuropean Bold"/>
                <a:ea typeface="Century Gothic Paneuropean Bold"/>
                <a:cs typeface="Century Gothic Paneuropean Bold"/>
                <a:sym typeface="Century Gothic Paneuropean Bold"/>
              </a:rPr>
              <a:t>7) Program selesai </a:t>
            </a:r>
          </a:p>
          <a:p>
            <a:pPr algn="just">
              <a:lnSpc>
                <a:spcPts val="4653"/>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9EA"/>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FEBF25"/>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true" flipV="false" rot="0">
            <a:off x="0" y="7002159"/>
            <a:ext cx="4927262" cy="3284841"/>
          </a:xfrm>
          <a:custGeom>
            <a:avLst/>
            <a:gdLst/>
            <a:ahLst/>
            <a:cxnLst/>
            <a:rect r="r" b="b" t="t" l="l"/>
            <a:pathLst>
              <a:path h="3284841" w="4927262">
                <a:moveTo>
                  <a:pt x="4927262" y="0"/>
                </a:moveTo>
                <a:lnTo>
                  <a:pt x="0" y="0"/>
                </a:lnTo>
                <a:lnTo>
                  <a:pt x="0" y="3284841"/>
                </a:lnTo>
                <a:lnTo>
                  <a:pt x="4927262" y="3284841"/>
                </a:lnTo>
                <a:lnTo>
                  <a:pt x="4927262"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111230" y="-395917"/>
            <a:ext cx="2279859" cy="2279859"/>
          </a:xfrm>
          <a:custGeom>
            <a:avLst/>
            <a:gdLst/>
            <a:ahLst/>
            <a:cxnLst/>
            <a:rect r="r" b="b" t="t" l="l"/>
            <a:pathLst>
              <a:path h="2279859" w="2279859">
                <a:moveTo>
                  <a:pt x="2279860" y="0"/>
                </a:moveTo>
                <a:lnTo>
                  <a:pt x="0" y="0"/>
                </a:lnTo>
                <a:lnTo>
                  <a:pt x="0" y="2279860"/>
                </a:lnTo>
                <a:lnTo>
                  <a:pt x="2279860" y="2279860"/>
                </a:lnTo>
                <a:lnTo>
                  <a:pt x="22798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86336" y="1038633"/>
            <a:ext cx="696388" cy="69638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16571367" y="0"/>
            <a:ext cx="1716633" cy="1716633"/>
          </a:xfrm>
          <a:custGeom>
            <a:avLst/>
            <a:gdLst/>
            <a:ahLst/>
            <a:cxnLst/>
            <a:rect r="r" b="b" t="t" l="l"/>
            <a:pathLst>
              <a:path h="1716633" w="1716633">
                <a:moveTo>
                  <a:pt x="0" y="0"/>
                </a:moveTo>
                <a:lnTo>
                  <a:pt x="1716633" y="0"/>
                </a:lnTo>
                <a:lnTo>
                  <a:pt x="1716633" y="1716633"/>
                </a:lnTo>
                <a:lnTo>
                  <a:pt x="0" y="17166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6448602" y="1277550"/>
            <a:ext cx="561848" cy="56184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7641619" y="38424"/>
            <a:ext cx="561848" cy="56184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33350" y="28575"/>
            <a:ext cx="696388" cy="69638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17259300" y="5342241"/>
            <a:ext cx="585498" cy="1659917"/>
          </a:xfrm>
          <a:custGeom>
            <a:avLst/>
            <a:gdLst/>
            <a:ahLst/>
            <a:cxnLst/>
            <a:rect r="r" b="b" t="t" l="l"/>
            <a:pathLst>
              <a:path h="1659917" w="585498">
                <a:moveTo>
                  <a:pt x="0" y="0"/>
                </a:moveTo>
                <a:lnTo>
                  <a:pt x="585498" y="0"/>
                </a:lnTo>
                <a:lnTo>
                  <a:pt x="585498" y="1659918"/>
                </a:lnTo>
                <a:lnTo>
                  <a:pt x="0" y="165991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1" id="21"/>
          <p:cNvGrpSpPr/>
          <p:nvPr/>
        </p:nvGrpSpPr>
        <p:grpSpPr>
          <a:xfrm rot="0">
            <a:off x="1934530" y="2270385"/>
            <a:ext cx="14794996" cy="5959215"/>
            <a:chOff x="0" y="0"/>
            <a:chExt cx="3896624" cy="1569505"/>
          </a:xfrm>
        </p:grpSpPr>
        <p:sp>
          <p:nvSpPr>
            <p:cNvPr name="Freeform 22" id="22"/>
            <p:cNvSpPr/>
            <p:nvPr/>
          </p:nvSpPr>
          <p:spPr>
            <a:xfrm flipH="false" flipV="false" rot="0">
              <a:off x="0" y="0"/>
              <a:ext cx="3896625" cy="1569505"/>
            </a:xfrm>
            <a:custGeom>
              <a:avLst/>
              <a:gdLst/>
              <a:ahLst/>
              <a:cxnLst/>
              <a:rect r="r" b="b" t="t" l="l"/>
              <a:pathLst>
                <a:path h="1569505" w="3896625">
                  <a:moveTo>
                    <a:pt x="16745" y="0"/>
                  </a:moveTo>
                  <a:lnTo>
                    <a:pt x="3879879" y="0"/>
                  </a:lnTo>
                  <a:cubicBezTo>
                    <a:pt x="3884321" y="0"/>
                    <a:pt x="3888580" y="1764"/>
                    <a:pt x="3891720" y="4904"/>
                  </a:cubicBezTo>
                  <a:cubicBezTo>
                    <a:pt x="3894860" y="8045"/>
                    <a:pt x="3896625" y="12304"/>
                    <a:pt x="3896625" y="16745"/>
                  </a:cubicBezTo>
                  <a:lnTo>
                    <a:pt x="3896625" y="1552760"/>
                  </a:lnTo>
                  <a:cubicBezTo>
                    <a:pt x="3896625" y="1557201"/>
                    <a:pt x="3894860" y="1561460"/>
                    <a:pt x="3891720" y="1564601"/>
                  </a:cubicBezTo>
                  <a:cubicBezTo>
                    <a:pt x="3888580" y="1567741"/>
                    <a:pt x="3884321" y="1569505"/>
                    <a:pt x="3879879" y="1569505"/>
                  </a:cubicBezTo>
                  <a:lnTo>
                    <a:pt x="16745" y="1569505"/>
                  </a:lnTo>
                  <a:cubicBezTo>
                    <a:pt x="12304" y="1569505"/>
                    <a:pt x="8045" y="1567741"/>
                    <a:pt x="4904" y="1564601"/>
                  </a:cubicBezTo>
                  <a:cubicBezTo>
                    <a:pt x="1764" y="1561460"/>
                    <a:pt x="0" y="1557201"/>
                    <a:pt x="0" y="1552760"/>
                  </a:cubicBezTo>
                  <a:lnTo>
                    <a:pt x="0" y="16745"/>
                  </a:lnTo>
                  <a:cubicBezTo>
                    <a:pt x="0" y="12304"/>
                    <a:pt x="1764" y="8045"/>
                    <a:pt x="4904" y="4904"/>
                  </a:cubicBezTo>
                  <a:cubicBezTo>
                    <a:pt x="8045" y="1764"/>
                    <a:pt x="12304" y="0"/>
                    <a:pt x="16745" y="0"/>
                  </a:cubicBezTo>
                  <a:close/>
                </a:path>
              </a:pathLst>
            </a:custGeom>
            <a:solidFill>
              <a:srgbClr val="233173"/>
            </a:solidFill>
          </p:spPr>
        </p:sp>
        <p:sp>
          <p:nvSpPr>
            <p:cNvPr name="TextBox 23" id="23"/>
            <p:cNvSpPr txBox="true"/>
            <p:nvPr/>
          </p:nvSpPr>
          <p:spPr>
            <a:xfrm>
              <a:off x="0" y="-38100"/>
              <a:ext cx="3896624" cy="1607605"/>
            </a:xfrm>
            <a:prstGeom prst="rect">
              <a:avLst/>
            </a:prstGeom>
          </p:spPr>
          <p:txBody>
            <a:bodyPr anchor="ctr" rtlCol="false" tIns="50800" lIns="50800" bIns="50800" rIns="50800"/>
            <a:lstStyle/>
            <a:p>
              <a:pPr algn="ctr">
                <a:lnSpc>
                  <a:spcPts val="2659"/>
                </a:lnSpc>
              </a:pPr>
            </a:p>
          </p:txBody>
        </p:sp>
      </p:grpSp>
      <p:sp>
        <p:nvSpPr>
          <p:cNvPr name="Freeform 24" id="24"/>
          <p:cNvSpPr/>
          <p:nvPr/>
        </p:nvSpPr>
        <p:spPr>
          <a:xfrm flipH="false" flipV="false" rot="0">
            <a:off x="2381015" y="2628919"/>
            <a:ext cx="14067586" cy="5029162"/>
          </a:xfrm>
          <a:custGeom>
            <a:avLst/>
            <a:gdLst/>
            <a:ahLst/>
            <a:cxnLst/>
            <a:rect r="r" b="b" t="t" l="l"/>
            <a:pathLst>
              <a:path h="5029162" w="14067586">
                <a:moveTo>
                  <a:pt x="0" y="0"/>
                </a:moveTo>
                <a:lnTo>
                  <a:pt x="14067587" y="0"/>
                </a:lnTo>
                <a:lnTo>
                  <a:pt x="14067587" y="5029162"/>
                </a:lnTo>
                <a:lnTo>
                  <a:pt x="0" y="5029162"/>
                </a:lnTo>
                <a:lnTo>
                  <a:pt x="0" y="0"/>
                </a:lnTo>
                <a:close/>
              </a:path>
            </a:pathLst>
          </a:custGeom>
          <a:blipFill>
            <a:blip r:embed="rId8"/>
            <a:stretch>
              <a:fillRect l="0" t="0" r="0" b="0"/>
            </a:stretch>
          </a:blipFill>
        </p:spPr>
      </p:sp>
      <p:sp>
        <p:nvSpPr>
          <p:cNvPr name="TextBox 25" id="25"/>
          <p:cNvSpPr txBox="true"/>
          <p:nvPr/>
        </p:nvSpPr>
        <p:spPr>
          <a:xfrm rot="0">
            <a:off x="2161691" y="685997"/>
            <a:ext cx="14147975" cy="1364786"/>
          </a:xfrm>
          <a:prstGeom prst="rect">
            <a:avLst/>
          </a:prstGeom>
        </p:spPr>
        <p:txBody>
          <a:bodyPr anchor="t" rtlCol="false" tIns="0" lIns="0" bIns="0" rIns="0">
            <a:spAutoFit/>
          </a:bodyPr>
          <a:lstStyle/>
          <a:p>
            <a:pPr algn="ctr">
              <a:lnSpc>
                <a:spcPts val="10317"/>
              </a:lnSpc>
            </a:pPr>
            <a:r>
              <a:rPr lang="en-US" b="true" sz="9552">
                <a:solidFill>
                  <a:srgbClr val="233173"/>
                </a:solidFill>
                <a:latin typeface="Croogla Bold"/>
                <a:ea typeface="Croogla Bold"/>
                <a:cs typeface="Croogla Bold"/>
                <a:sym typeface="Croogla Bold"/>
              </a:rPr>
              <a:t>SKETSA DESAIN APLIKASI</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33173"/>
        </a:solidFill>
      </p:bgPr>
    </p:bg>
    <p:spTree>
      <p:nvGrpSpPr>
        <p:cNvPr id="1" name=""/>
        <p:cNvGrpSpPr/>
        <p:nvPr/>
      </p:nvGrpSpPr>
      <p:grpSpPr>
        <a:xfrm>
          <a:off x="0" y="0"/>
          <a:ext cx="0" cy="0"/>
          <a:chOff x="0" y="0"/>
          <a:chExt cx="0" cy="0"/>
        </a:xfrm>
      </p:grpSpPr>
      <p:sp>
        <p:nvSpPr>
          <p:cNvPr name="Freeform 2" id="2"/>
          <p:cNvSpPr/>
          <p:nvPr/>
        </p:nvSpPr>
        <p:spPr>
          <a:xfrm flipH="false" flipV="false" rot="0">
            <a:off x="15984436" y="8751290"/>
            <a:ext cx="2303564" cy="1535710"/>
          </a:xfrm>
          <a:custGeom>
            <a:avLst/>
            <a:gdLst/>
            <a:ahLst/>
            <a:cxnLst/>
            <a:rect r="r" b="b" t="t" l="l"/>
            <a:pathLst>
              <a:path h="1535710" w="2303564">
                <a:moveTo>
                  <a:pt x="0" y="0"/>
                </a:moveTo>
                <a:lnTo>
                  <a:pt x="2303564" y="0"/>
                </a:lnTo>
                <a:lnTo>
                  <a:pt x="2303564" y="1535710"/>
                </a:lnTo>
                <a:lnTo>
                  <a:pt x="0" y="15357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0" y="8626788"/>
            <a:ext cx="2470202" cy="1646801"/>
          </a:xfrm>
          <a:custGeom>
            <a:avLst/>
            <a:gdLst/>
            <a:ahLst/>
            <a:cxnLst/>
            <a:rect r="r" b="b" t="t" l="l"/>
            <a:pathLst>
              <a:path h="1646801" w="2470202">
                <a:moveTo>
                  <a:pt x="2470202" y="0"/>
                </a:moveTo>
                <a:lnTo>
                  <a:pt x="0" y="0"/>
                </a:lnTo>
                <a:lnTo>
                  <a:pt x="0" y="1646801"/>
                </a:lnTo>
                <a:lnTo>
                  <a:pt x="2470202" y="1646801"/>
                </a:lnTo>
                <a:lnTo>
                  <a:pt x="2470202"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0">
            <a:off x="0" y="0"/>
            <a:ext cx="1728076" cy="1728076"/>
          </a:xfrm>
          <a:custGeom>
            <a:avLst/>
            <a:gdLst/>
            <a:ahLst/>
            <a:cxnLst/>
            <a:rect r="r" b="b" t="t" l="l"/>
            <a:pathLst>
              <a:path h="1728076" w="1728076">
                <a:moveTo>
                  <a:pt x="1728076" y="0"/>
                </a:moveTo>
                <a:lnTo>
                  <a:pt x="0" y="0"/>
                </a:lnTo>
                <a:lnTo>
                  <a:pt x="0" y="1728076"/>
                </a:lnTo>
                <a:lnTo>
                  <a:pt x="1728076" y="1728076"/>
                </a:lnTo>
                <a:lnTo>
                  <a:pt x="1728076"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1031688" y="1102025"/>
            <a:ext cx="626051" cy="62605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0" y="0"/>
            <a:ext cx="696388" cy="69638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696388" y="1264561"/>
            <a:ext cx="4648736" cy="8185628"/>
          </a:xfrm>
          <a:custGeom>
            <a:avLst/>
            <a:gdLst/>
            <a:ahLst/>
            <a:cxnLst/>
            <a:rect r="r" b="b" t="t" l="l"/>
            <a:pathLst>
              <a:path h="8185628" w="4648736">
                <a:moveTo>
                  <a:pt x="0" y="0"/>
                </a:moveTo>
                <a:lnTo>
                  <a:pt x="4648736" y="0"/>
                </a:lnTo>
                <a:lnTo>
                  <a:pt x="4648736" y="8185627"/>
                </a:lnTo>
                <a:lnTo>
                  <a:pt x="0" y="8185627"/>
                </a:lnTo>
                <a:lnTo>
                  <a:pt x="0" y="0"/>
                </a:lnTo>
                <a:close/>
              </a:path>
            </a:pathLst>
          </a:custGeom>
          <a:blipFill>
            <a:blip r:embed="rId6"/>
            <a:stretch>
              <a:fillRect l="0" t="0" r="0" b="0"/>
            </a:stretch>
          </a:blipFill>
        </p:spPr>
      </p:sp>
      <p:sp>
        <p:nvSpPr>
          <p:cNvPr name="Freeform 12" id="12"/>
          <p:cNvSpPr/>
          <p:nvPr/>
        </p:nvSpPr>
        <p:spPr>
          <a:xfrm flipH="false" flipV="false" rot="0">
            <a:off x="4404070" y="1149961"/>
            <a:ext cx="5334552" cy="8414826"/>
          </a:xfrm>
          <a:custGeom>
            <a:avLst/>
            <a:gdLst/>
            <a:ahLst/>
            <a:cxnLst/>
            <a:rect r="r" b="b" t="t" l="l"/>
            <a:pathLst>
              <a:path h="8414826" w="5334552">
                <a:moveTo>
                  <a:pt x="0" y="0"/>
                </a:moveTo>
                <a:lnTo>
                  <a:pt x="5334552" y="0"/>
                </a:lnTo>
                <a:lnTo>
                  <a:pt x="5334552" y="8414826"/>
                </a:lnTo>
                <a:lnTo>
                  <a:pt x="0" y="8414826"/>
                </a:lnTo>
                <a:lnTo>
                  <a:pt x="0" y="0"/>
                </a:lnTo>
                <a:close/>
              </a:path>
            </a:pathLst>
          </a:custGeom>
          <a:blipFill>
            <a:blip r:embed="rId7"/>
            <a:stretch>
              <a:fillRect l="0" t="0" r="0" b="0"/>
            </a:stretch>
          </a:blipFill>
        </p:spPr>
      </p:sp>
      <p:sp>
        <p:nvSpPr>
          <p:cNvPr name="Freeform 13" id="13"/>
          <p:cNvSpPr/>
          <p:nvPr/>
        </p:nvSpPr>
        <p:spPr>
          <a:xfrm flipH="false" flipV="false" rot="0">
            <a:off x="9144000" y="1149961"/>
            <a:ext cx="4538724" cy="8348164"/>
          </a:xfrm>
          <a:custGeom>
            <a:avLst/>
            <a:gdLst/>
            <a:ahLst/>
            <a:cxnLst/>
            <a:rect r="r" b="b" t="t" l="l"/>
            <a:pathLst>
              <a:path h="8348164" w="4538724">
                <a:moveTo>
                  <a:pt x="0" y="0"/>
                </a:moveTo>
                <a:lnTo>
                  <a:pt x="4538724" y="0"/>
                </a:lnTo>
                <a:lnTo>
                  <a:pt x="4538724" y="8348164"/>
                </a:lnTo>
                <a:lnTo>
                  <a:pt x="0" y="8348164"/>
                </a:lnTo>
                <a:lnTo>
                  <a:pt x="0" y="0"/>
                </a:lnTo>
                <a:close/>
              </a:path>
            </a:pathLst>
          </a:custGeom>
          <a:blipFill>
            <a:blip r:embed="rId8"/>
            <a:stretch>
              <a:fillRect l="0" t="0" r="0" b="0"/>
            </a:stretch>
          </a:blipFill>
        </p:spPr>
      </p:sp>
      <p:sp>
        <p:nvSpPr>
          <p:cNvPr name="Freeform 14" id="14"/>
          <p:cNvSpPr/>
          <p:nvPr/>
        </p:nvSpPr>
        <p:spPr>
          <a:xfrm flipH="false" flipV="false" rot="0">
            <a:off x="13093107" y="1415050"/>
            <a:ext cx="4561395" cy="8035138"/>
          </a:xfrm>
          <a:custGeom>
            <a:avLst/>
            <a:gdLst/>
            <a:ahLst/>
            <a:cxnLst/>
            <a:rect r="r" b="b" t="t" l="l"/>
            <a:pathLst>
              <a:path h="8035138" w="4561395">
                <a:moveTo>
                  <a:pt x="0" y="0"/>
                </a:moveTo>
                <a:lnTo>
                  <a:pt x="4561396" y="0"/>
                </a:lnTo>
                <a:lnTo>
                  <a:pt x="4561396" y="8035138"/>
                </a:lnTo>
                <a:lnTo>
                  <a:pt x="0" y="8035138"/>
                </a:lnTo>
                <a:lnTo>
                  <a:pt x="0" y="0"/>
                </a:lnTo>
                <a:close/>
              </a:path>
            </a:pathLst>
          </a:custGeom>
          <a:blipFill>
            <a:blip r:embed="rId9"/>
            <a:stretch>
              <a:fillRect l="0" t="0" r="0" b="0"/>
            </a:stretch>
          </a:blipFill>
        </p:spPr>
      </p:sp>
      <p:sp>
        <p:nvSpPr>
          <p:cNvPr name="TextBox 15" id="15"/>
          <p:cNvSpPr txBox="true"/>
          <p:nvPr/>
        </p:nvSpPr>
        <p:spPr>
          <a:xfrm rot="0">
            <a:off x="3862700" y="461830"/>
            <a:ext cx="13396600" cy="953220"/>
          </a:xfrm>
          <a:prstGeom prst="rect">
            <a:avLst/>
          </a:prstGeom>
        </p:spPr>
        <p:txBody>
          <a:bodyPr anchor="t" rtlCol="false" tIns="0" lIns="0" bIns="0" rIns="0">
            <a:spAutoFit/>
          </a:bodyPr>
          <a:lstStyle/>
          <a:p>
            <a:pPr algn="ctr">
              <a:lnSpc>
                <a:spcPts val="7186"/>
              </a:lnSpc>
            </a:pPr>
            <a:r>
              <a:rPr lang="en-US" b="true" sz="6654">
                <a:solidFill>
                  <a:srgbClr val="FFFFFF"/>
                </a:solidFill>
                <a:latin typeface="Croogla Bold"/>
                <a:ea typeface="Croogla Bold"/>
                <a:cs typeface="Croogla Bold"/>
                <a:sym typeface="Croogla Bold"/>
              </a:rPr>
              <a:t>PROTOTYPE APLIKASI</a:t>
            </a:r>
          </a:p>
        </p:txBody>
      </p:sp>
      <p:sp>
        <p:nvSpPr>
          <p:cNvPr name="Freeform 16" id="16"/>
          <p:cNvSpPr/>
          <p:nvPr/>
        </p:nvSpPr>
        <p:spPr>
          <a:xfrm flipH="false" flipV="false" rot="0">
            <a:off x="16514573" y="-443542"/>
            <a:ext cx="2279859" cy="2279859"/>
          </a:xfrm>
          <a:custGeom>
            <a:avLst/>
            <a:gdLst/>
            <a:ahLst/>
            <a:cxnLst/>
            <a:rect r="r" b="b" t="t" l="l"/>
            <a:pathLst>
              <a:path h="2279859" w="2279859">
                <a:moveTo>
                  <a:pt x="0" y="0"/>
                </a:moveTo>
                <a:lnTo>
                  <a:pt x="2279859" y="0"/>
                </a:lnTo>
                <a:lnTo>
                  <a:pt x="2279859" y="2279860"/>
                </a:lnTo>
                <a:lnTo>
                  <a:pt x="0" y="227986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F9EA"/>
        </a:solidFill>
      </p:bgPr>
    </p:bg>
    <p:spTree>
      <p:nvGrpSpPr>
        <p:cNvPr id="1" name=""/>
        <p:cNvGrpSpPr/>
        <p:nvPr/>
      </p:nvGrpSpPr>
      <p:grpSpPr>
        <a:xfrm>
          <a:off x="0" y="0"/>
          <a:ext cx="0" cy="0"/>
          <a:chOff x="0" y="0"/>
          <a:chExt cx="0" cy="0"/>
        </a:xfrm>
      </p:grpSpPr>
      <p:grpSp>
        <p:nvGrpSpPr>
          <p:cNvPr name="Group 2" id="2"/>
          <p:cNvGrpSpPr/>
          <p:nvPr/>
        </p:nvGrpSpPr>
        <p:grpSpPr>
          <a:xfrm rot="0">
            <a:off x="-316746" y="9258300"/>
            <a:ext cx="18921492" cy="1543050"/>
            <a:chOff x="0" y="0"/>
            <a:chExt cx="4983438" cy="406400"/>
          </a:xfrm>
        </p:grpSpPr>
        <p:sp>
          <p:nvSpPr>
            <p:cNvPr name="Freeform 3" id="3"/>
            <p:cNvSpPr/>
            <p:nvPr/>
          </p:nvSpPr>
          <p:spPr>
            <a:xfrm flipH="false" flipV="false" rot="0">
              <a:off x="0" y="0"/>
              <a:ext cx="4983438" cy="406400"/>
            </a:xfrm>
            <a:custGeom>
              <a:avLst/>
              <a:gdLst/>
              <a:ahLst/>
              <a:cxnLst/>
              <a:rect r="r" b="b" t="t" l="l"/>
              <a:pathLst>
                <a:path h="406400" w="4983438">
                  <a:moveTo>
                    <a:pt x="0" y="0"/>
                  </a:moveTo>
                  <a:lnTo>
                    <a:pt x="4983438" y="0"/>
                  </a:lnTo>
                  <a:lnTo>
                    <a:pt x="4983438" y="406400"/>
                  </a:lnTo>
                  <a:lnTo>
                    <a:pt x="0" y="406400"/>
                  </a:lnTo>
                  <a:close/>
                </a:path>
              </a:pathLst>
            </a:custGeom>
            <a:solidFill>
              <a:srgbClr val="FEBF25"/>
            </a:solidFill>
          </p:spPr>
        </p:sp>
        <p:sp>
          <p:nvSpPr>
            <p:cNvPr name="TextBox 4" id="4"/>
            <p:cNvSpPr txBox="true"/>
            <p:nvPr/>
          </p:nvSpPr>
          <p:spPr>
            <a:xfrm>
              <a:off x="0" y="-38100"/>
              <a:ext cx="4983438" cy="4445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true" flipV="false" rot="0">
            <a:off x="0" y="7002159"/>
            <a:ext cx="4927262" cy="3284841"/>
          </a:xfrm>
          <a:custGeom>
            <a:avLst/>
            <a:gdLst/>
            <a:ahLst/>
            <a:cxnLst/>
            <a:rect r="r" b="b" t="t" l="l"/>
            <a:pathLst>
              <a:path h="3284841" w="4927262">
                <a:moveTo>
                  <a:pt x="4927262" y="0"/>
                </a:moveTo>
                <a:lnTo>
                  <a:pt x="0" y="0"/>
                </a:lnTo>
                <a:lnTo>
                  <a:pt x="0" y="3284841"/>
                </a:lnTo>
                <a:lnTo>
                  <a:pt x="4927262" y="3284841"/>
                </a:lnTo>
                <a:lnTo>
                  <a:pt x="4927262"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111230" y="-395917"/>
            <a:ext cx="2279859" cy="2279859"/>
          </a:xfrm>
          <a:custGeom>
            <a:avLst/>
            <a:gdLst/>
            <a:ahLst/>
            <a:cxnLst/>
            <a:rect r="r" b="b" t="t" l="l"/>
            <a:pathLst>
              <a:path h="2279859" w="2279859">
                <a:moveTo>
                  <a:pt x="2279860" y="0"/>
                </a:moveTo>
                <a:lnTo>
                  <a:pt x="0" y="0"/>
                </a:lnTo>
                <a:lnTo>
                  <a:pt x="0" y="2279860"/>
                </a:lnTo>
                <a:lnTo>
                  <a:pt x="2279860" y="2279860"/>
                </a:lnTo>
                <a:lnTo>
                  <a:pt x="22798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586336" y="1038633"/>
            <a:ext cx="696388" cy="69638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16571367" y="0"/>
            <a:ext cx="1716633" cy="1716633"/>
          </a:xfrm>
          <a:custGeom>
            <a:avLst/>
            <a:gdLst/>
            <a:ahLst/>
            <a:cxnLst/>
            <a:rect r="r" b="b" t="t" l="l"/>
            <a:pathLst>
              <a:path h="1716633" w="1716633">
                <a:moveTo>
                  <a:pt x="0" y="0"/>
                </a:moveTo>
                <a:lnTo>
                  <a:pt x="1716633" y="0"/>
                </a:lnTo>
                <a:lnTo>
                  <a:pt x="1716633" y="1716633"/>
                </a:lnTo>
                <a:lnTo>
                  <a:pt x="0" y="17166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6448602" y="1277550"/>
            <a:ext cx="561848" cy="56184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7641619" y="38424"/>
            <a:ext cx="561848" cy="56184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33350" y="28575"/>
            <a:ext cx="696388" cy="69638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75FF"/>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17259300" y="5342241"/>
            <a:ext cx="585498" cy="1659917"/>
          </a:xfrm>
          <a:custGeom>
            <a:avLst/>
            <a:gdLst/>
            <a:ahLst/>
            <a:cxnLst/>
            <a:rect r="r" b="b" t="t" l="l"/>
            <a:pathLst>
              <a:path h="1659917" w="585498">
                <a:moveTo>
                  <a:pt x="0" y="0"/>
                </a:moveTo>
                <a:lnTo>
                  <a:pt x="585498" y="0"/>
                </a:lnTo>
                <a:lnTo>
                  <a:pt x="585498" y="1659918"/>
                </a:lnTo>
                <a:lnTo>
                  <a:pt x="0" y="165991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1" id="21"/>
          <p:cNvSpPr/>
          <p:nvPr/>
        </p:nvSpPr>
        <p:spPr>
          <a:xfrm flipH="false" flipV="false" rot="0">
            <a:off x="481544" y="1878268"/>
            <a:ext cx="9279088" cy="6927947"/>
          </a:xfrm>
          <a:custGeom>
            <a:avLst/>
            <a:gdLst/>
            <a:ahLst/>
            <a:cxnLst/>
            <a:rect r="r" b="b" t="t" l="l"/>
            <a:pathLst>
              <a:path h="6927947" w="9279088">
                <a:moveTo>
                  <a:pt x="0" y="0"/>
                </a:moveTo>
                <a:lnTo>
                  <a:pt x="9279088" y="0"/>
                </a:lnTo>
                <a:lnTo>
                  <a:pt x="9279088" y="6927947"/>
                </a:lnTo>
                <a:lnTo>
                  <a:pt x="0" y="6927947"/>
                </a:lnTo>
                <a:lnTo>
                  <a:pt x="0" y="0"/>
                </a:lnTo>
                <a:close/>
              </a:path>
            </a:pathLst>
          </a:custGeom>
          <a:blipFill>
            <a:blip r:embed="rId8"/>
            <a:stretch>
              <a:fillRect l="0" t="0" r="-7554" b="0"/>
            </a:stretch>
          </a:blipFill>
        </p:spPr>
      </p:sp>
      <p:sp>
        <p:nvSpPr>
          <p:cNvPr name="Freeform 22" id="22"/>
          <p:cNvSpPr/>
          <p:nvPr/>
        </p:nvSpPr>
        <p:spPr>
          <a:xfrm flipH="false" flipV="false" rot="0">
            <a:off x="9994433" y="1450219"/>
            <a:ext cx="7850365" cy="7521596"/>
          </a:xfrm>
          <a:custGeom>
            <a:avLst/>
            <a:gdLst/>
            <a:ahLst/>
            <a:cxnLst/>
            <a:rect r="r" b="b" t="t" l="l"/>
            <a:pathLst>
              <a:path h="7521596" w="7850365">
                <a:moveTo>
                  <a:pt x="0" y="0"/>
                </a:moveTo>
                <a:lnTo>
                  <a:pt x="7850365" y="0"/>
                </a:lnTo>
                <a:lnTo>
                  <a:pt x="7850365" y="7521595"/>
                </a:lnTo>
                <a:lnTo>
                  <a:pt x="0" y="7521595"/>
                </a:lnTo>
                <a:lnTo>
                  <a:pt x="0" y="0"/>
                </a:lnTo>
                <a:close/>
              </a:path>
            </a:pathLst>
          </a:custGeom>
          <a:blipFill>
            <a:blip r:embed="rId9"/>
            <a:stretch>
              <a:fillRect l="0" t="0" r="0" b="0"/>
            </a:stretch>
          </a:blipFill>
        </p:spPr>
      </p:sp>
      <p:sp>
        <p:nvSpPr>
          <p:cNvPr name="TextBox 23" id="23"/>
          <p:cNvSpPr txBox="true"/>
          <p:nvPr/>
        </p:nvSpPr>
        <p:spPr>
          <a:xfrm rot="0">
            <a:off x="4456771" y="85432"/>
            <a:ext cx="14147975" cy="1364786"/>
          </a:xfrm>
          <a:prstGeom prst="rect">
            <a:avLst/>
          </a:prstGeom>
        </p:spPr>
        <p:txBody>
          <a:bodyPr anchor="t" rtlCol="false" tIns="0" lIns="0" bIns="0" rIns="0">
            <a:spAutoFit/>
          </a:bodyPr>
          <a:lstStyle/>
          <a:p>
            <a:pPr algn="ctr">
              <a:lnSpc>
                <a:spcPts val="10317"/>
              </a:lnSpc>
            </a:pPr>
            <a:r>
              <a:rPr lang="en-US" b="true" sz="9552">
                <a:solidFill>
                  <a:srgbClr val="233173"/>
                </a:solidFill>
                <a:latin typeface="Croogla Bold"/>
                <a:ea typeface="Croogla Bold"/>
                <a:cs typeface="Croogla Bold"/>
                <a:sym typeface="Croogla Bold"/>
              </a:rPr>
              <a:t>KODE PROGRAM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DAGb2rFPklQ</dc:identifier>
  <dcterms:modified xsi:type="dcterms:W3CDTF">2011-08-01T06:04:30Z</dcterms:modified>
  <cp:revision>1</cp:revision>
  <dc:title>DSK2024-Tugas Projek-2400018129-Zahyra Darrel Fauqa</dc:title>
</cp:coreProperties>
</file>

<file path=docProps/thumbnail.jpeg>
</file>